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2" r:id="rId9"/>
    <p:sldId id="304" r:id="rId10"/>
    <p:sldId id="303" r:id="rId11"/>
    <p:sldId id="263" r:id="rId12"/>
    <p:sldId id="264" r:id="rId13"/>
    <p:sldId id="294" r:id="rId14"/>
    <p:sldId id="266" r:id="rId15"/>
    <p:sldId id="268" r:id="rId16"/>
    <p:sldId id="269" r:id="rId17"/>
    <p:sldId id="267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9" r:id="rId27"/>
    <p:sldId id="278" r:id="rId28"/>
    <p:sldId id="299" r:id="rId29"/>
    <p:sldId id="281" r:id="rId30"/>
    <p:sldId id="282" r:id="rId31"/>
    <p:sldId id="298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5" r:id="rId41"/>
    <p:sldId id="296" r:id="rId42"/>
    <p:sldId id="301" r:id="rId43"/>
    <p:sldId id="302" r:id="rId44"/>
    <p:sldId id="305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20DD8-9A73-47DF-9242-CDCEAE414443}" type="datetimeFigureOut">
              <a:rPr lang="en-US" smtClean="0"/>
              <a:pPr/>
              <a:t>1/9/2012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BE1C2-7B1C-45D8-96A4-6F2E85C991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79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119101-3ABE-4008-A871-3BCB57908441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0163" y="800100"/>
            <a:ext cx="4259262" cy="3195638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7731"/>
            <a:ext cx="5026951" cy="3846604"/>
          </a:xfrm>
        </p:spPr>
        <p:txBody>
          <a:bodyPr/>
          <a:lstStyle/>
          <a:p>
            <a:r>
              <a:rPr lang="en-US" b="1" dirty="0"/>
              <a:t>Increased Future Fracture Risk With Prior VCF </a:t>
            </a:r>
          </a:p>
          <a:p>
            <a:endParaRPr lang="en-US" baseline="30000" dirty="0"/>
          </a:p>
          <a:p>
            <a:r>
              <a:rPr lang="en-US" dirty="0"/>
              <a:t>We know from multiple studies that a prior VCF is one of the most important predictors of future VCFs.  For example, Ross (1991) and colleagues found that the lifetime risk of having a subsequent VCF increases 5-fold after the first VCF and 12-fold after 2 or more VCFs.</a:t>
            </a:r>
            <a:endParaRPr lang="en-US" baseline="30000" dirty="0"/>
          </a:p>
          <a:p>
            <a:endParaRPr lang="en-US" baseline="30000" dirty="0"/>
          </a:p>
          <a:p>
            <a:r>
              <a:rPr lang="en-US" dirty="0"/>
              <a:t>In addition, it was found that there is, on average, a 20% or 1 in 5 chance of a new fracture in the year after an incident fracture, with a greater likelihood with multiple prevalent fractures.</a:t>
            </a:r>
            <a:endParaRPr lang="en-US" baseline="30000" dirty="0"/>
          </a:p>
          <a:p>
            <a:endParaRPr lang="en-US" baseline="30000" dirty="0"/>
          </a:p>
          <a:p>
            <a:r>
              <a:rPr lang="en-US" dirty="0"/>
              <a:t>This increased fracture risk may be explained by biomechanical principles related to the degree of spinal deformity.</a:t>
            </a:r>
            <a:r>
              <a:rPr lang="en-US" baseline="30000" dirty="0"/>
              <a:t>14</a:t>
            </a:r>
            <a:r>
              <a:rPr lang="en-US" dirty="0"/>
              <a:t> In other words, as vertebral deformity progresses, the higher the relative risk of future fracture.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E1850B-BEF3-4ABC-A4EC-9E183DBEA3D5}" type="slidenum">
              <a:rPr lang="en-US"/>
              <a:pPr/>
              <a:t>38</a:t>
            </a:fld>
            <a:endParaRPr lang="en-US" dirty="0"/>
          </a:p>
        </p:txBody>
      </p:sp>
      <p:sp>
        <p:nvSpPr>
          <p:cNvPr id="67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109F2F-28DF-4B88-811E-082F0299D007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67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16F60D-C582-45AA-993F-882FBC76727F}" type="slidenum">
              <a:rPr lang="en-US"/>
              <a:pPr/>
              <a:t>40</a:t>
            </a:fld>
            <a:endParaRPr lang="en-US" dirty="0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638"/>
            <a:ext cx="5030018" cy="4114181"/>
          </a:xfrm>
        </p:spPr>
        <p:txBody>
          <a:bodyPr/>
          <a:lstStyle/>
          <a:p>
            <a:r>
              <a:rPr lang="en-US" dirty="0"/>
              <a:t>Ignoring vertebral fracture causes a vicious downward spiral of physical, social, and psychological consequences, resulting in increased mortality for those afflicted.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D2A110-77DB-4A18-A32B-947453169EF6}" type="slidenum">
              <a:rPr lang="en-US"/>
              <a:pPr/>
              <a:t>41</a:t>
            </a:fld>
            <a:endParaRPr lang="en-US" dirty="0"/>
          </a:p>
        </p:txBody>
      </p:sp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250290"/>
            <a:ext cx="5030018" cy="4114181"/>
          </a:xfrm>
        </p:spPr>
        <p:txBody>
          <a:bodyPr lIns="91428" tIns="45714" rIns="91428" bIns="45714"/>
          <a:lstStyle/>
          <a:p>
            <a:pPr marL="221902" indent="-221902">
              <a:lnSpc>
                <a:spcPct val="80000"/>
              </a:lnSpc>
            </a:pPr>
            <a:r>
              <a:rPr lang="en-US" sz="700" dirty="0">
                <a:cs typeface="Arial" charset="0"/>
              </a:rPr>
              <a:t>Osteoporotic fractures resulting from kyphosis are not just a vanity issue.  Severe health issues magnify in the setting of the vertebral height loss.</a:t>
            </a:r>
          </a:p>
          <a:p>
            <a:pPr marL="221902" indent="-221902">
              <a:lnSpc>
                <a:spcPct val="80000"/>
              </a:lnSpc>
            </a:pPr>
            <a:r>
              <a:rPr lang="en-US" sz="700" b="1" dirty="0">
                <a:cs typeface="Arial" charset="0"/>
              </a:rPr>
              <a:t>References:</a:t>
            </a:r>
          </a:p>
          <a:p>
            <a:pPr marL="221902" indent="-221902">
              <a:lnSpc>
                <a:spcPct val="80000"/>
              </a:lnSpc>
              <a:buFontTx/>
              <a:buAutoNum type="arabicPeriod"/>
            </a:pPr>
            <a:r>
              <a:rPr lang="en-US" sz="700" dirty="0">
                <a:cs typeface="Arial" charset="0"/>
              </a:rPr>
              <a:t>Silverman S. The clinical consequences of vertebral compression fracture. Bone 1992;13:S27-S31.</a:t>
            </a:r>
          </a:p>
          <a:p>
            <a:pPr marL="221902" indent="-221902">
              <a:lnSpc>
                <a:spcPct val="80000"/>
              </a:lnSpc>
              <a:buFontTx/>
              <a:buAutoNum type="arabicPeriod"/>
            </a:pPr>
            <a:r>
              <a:rPr lang="en-US" sz="700" dirty="0">
                <a:cs typeface="Arial" charset="0"/>
              </a:rPr>
              <a:t>Gold D. The clinical impact of vertebral fractures: quality of life in women with osteoporosis. Bone 1996;18(3):185S-9S.</a:t>
            </a:r>
          </a:p>
          <a:p>
            <a:pPr marL="221902" indent="-221902">
              <a:lnSpc>
                <a:spcPct val="80000"/>
              </a:lnSpc>
              <a:buFontTx/>
              <a:buAutoNum type="arabicPeriod"/>
            </a:pPr>
            <a:r>
              <a:rPr lang="en-US" sz="700" dirty="0">
                <a:cs typeface="Arial" charset="0"/>
              </a:rPr>
              <a:t>Nevitt MC, Ettinger B, Black DM, et al. The association of radiographically detected vertebral fractures with back pain and function: a prospective study. Ann Intern Med 1998;128(10):793-800.</a:t>
            </a:r>
          </a:p>
          <a:p>
            <a:pPr marL="221902" indent="-221902">
              <a:lnSpc>
                <a:spcPct val="80000"/>
              </a:lnSpc>
              <a:buFontTx/>
              <a:buAutoNum type="arabicPeriod"/>
            </a:pPr>
            <a:r>
              <a:rPr lang="en-US" sz="700" dirty="0">
                <a:cs typeface="Arial" charset="0"/>
              </a:rPr>
              <a:t>Pluijm S, Tromp A, Smit J, Deeg D, Lips P. Consequences of vertebral deformities in older men and women. J Bone Miner Res 2000;15(8):1564-72.</a:t>
            </a:r>
          </a:p>
          <a:p>
            <a:pPr marL="221902" indent="-221902">
              <a:lnSpc>
                <a:spcPct val="80000"/>
              </a:lnSpc>
              <a:buFontTx/>
              <a:buAutoNum type="arabicPeriod"/>
            </a:pPr>
            <a:r>
              <a:rPr lang="en-US" sz="700" dirty="0">
                <a:cs typeface="Arial" charset="0"/>
              </a:rPr>
              <a:t>Leech JA, Dulberg C, Kellie S, Pattee L, Gay J. Relationship of lung function to severity of osteoporosis in women. Am Rev Resp Disease 1990;141(1):68-71.</a:t>
            </a:r>
          </a:p>
          <a:p>
            <a:pPr marL="221902" indent="-221902">
              <a:lnSpc>
                <a:spcPct val="80000"/>
              </a:lnSpc>
              <a:buFontTx/>
              <a:buAutoNum type="arabicPeriod"/>
            </a:pPr>
            <a:r>
              <a:rPr lang="en-US" sz="700" dirty="0">
                <a:cs typeface="Arial" charset="0"/>
              </a:rPr>
              <a:t>Schlaich C, Minne H, Bruckner T, et al. Reduced pulmonary function in patients with spinal osteoporotic fractures. Osteoporos Int 1998;8:261-7.</a:t>
            </a:r>
          </a:p>
          <a:p>
            <a:pPr marL="221902" indent="-221902">
              <a:lnSpc>
                <a:spcPct val="80000"/>
              </a:lnSpc>
              <a:buFontTx/>
              <a:buAutoNum type="arabicPeriod"/>
            </a:pPr>
            <a:r>
              <a:rPr lang="en-US" sz="700" dirty="0">
                <a:cs typeface="Arial" charset="0"/>
              </a:rPr>
              <a:t>Lyles KW, Gold DT, Shipp KM, Pieper CF, Martinez S, Mulhausen PL. Association of osteoporotic vertebral compression fractures with impaired functional status. Am J Med 1993;94(6):595-601.</a:t>
            </a:r>
          </a:p>
          <a:p>
            <a:pPr marL="221902" indent="-221902">
              <a:lnSpc>
                <a:spcPct val="80000"/>
              </a:lnSpc>
              <a:buFontTx/>
              <a:buAutoNum type="arabicPeriod"/>
            </a:pPr>
            <a:r>
              <a:rPr lang="en-US" sz="700" dirty="0">
                <a:cs typeface="Arial" charset="0"/>
              </a:rPr>
              <a:t>Greendale G, DeAmicis T, Bucur A, et al. A Prospective Study of the Effect of Fracture on Measured Physical Performance: Results from the MacArthur Study - MAC. J Am Geriatr Soc 2000;48:546-9.</a:t>
            </a:r>
          </a:p>
          <a:p>
            <a:pPr marL="221902" indent="-221902">
              <a:lnSpc>
                <a:spcPct val="80000"/>
              </a:lnSpc>
              <a:buFontTx/>
              <a:buAutoNum type="arabicPeriod"/>
            </a:pPr>
            <a:r>
              <a:rPr lang="en-US" sz="700" dirty="0">
                <a:cs typeface="Arial" charset="0"/>
              </a:rPr>
              <a:t>Silverman S, Minshall M, Shen W, Harper K, Xie S. The relationship of health-related quality of life to prevalent and incident vertebral fractures in postmenopausal women with osteoporosis. Arthritis Rheum 2001;44(11):2611-9.</a:t>
            </a:r>
          </a:p>
          <a:p>
            <a:pPr marL="221902" indent="-221902">
              <a:lnSpc>
                <a:spcPct val="80000"/>
              </a:lnSpc>
              <a:buFontTx/>
              <a:buAutoNum type="arabicPeriod"/>
            </a:pPr>
            <a:r>
              <a:rPr lang="en-US" sz="700" dirty="0">
                <a:cs typeface="Arial" charset="0"/>
              </a:rPr>
              <a:t>Gold DT, Shipp KM, Pieper CF, Duncan PW, Martinez S, Lyles KW. Group treatment improves trunk strength and psychological status in older women with vertebral fractures: results of a randomized, clinical trial. J Am Geriatr Soc 2004;52(9):1471-8.</a:t>
            </a:r>
          </a:p>
          <a:p>
            <a:pPr marL="221902" indent="-221902">
              <a:lnSpc>
                <a:spcPct val="80000"/>
              </a:lnSpc>
              <a:buFontTx/>
              <a:buAutoNum type="arabicPeriod"/>
            </a:pPr>
            <a:r>
              <a:rPr lang="en-US" sz="700" dirty="0">
                <a:cs typeface="Arial" charset="0"/>
              </a:rPr>
              <a:t>Sinaki M. Falls, fractures, and hip pads. Curr Osteoporos Rep 2004;2(4):131-7.</a:t>
            </a:r>
          </a:p>
          <a:p>
            <a:pPr marL="221902" indent="-221902">
              <a:lnSpc>
                <a:spcPct val="80000"/>
              </a:lnSpc>
              <a:buFontTx/>
              <a:buAutoNum type="arabicPeriod"/>
            </a:pPr>
            <a:r>
              <a:rPr lang="en-US" sz="700" dirty="0">
                <a:cs typeface="Arial" charset="0"/>
              </a:rPr>
              <a:t>Ross PD, Davis JW, Epstein RS, Wasnich RD. Pre-existing fractures and bone mass predict vertebral fracture incidence in women. Ann Intern Med 1991;114(11):919-23.</a:t>
            </a:r>
          </a:p>
          <a:p>
            <a:pPr marL="221902" indent="-221902">
              <a:lnSpc>
                <a:spcPct val="80000"/>
              </a:lnSpc>
              <a:buFontTx/>
              <a:buAutoNum type="arabicPeriod"/>
            </a:pPr>
            <a:r>
              <a:rPr lang="en-US" sz="700" dirty="0">
                <a:cs typeface="Arial" charset="0"/>
              </a:rPr>
              <a:t>Ross PD, Genant HK, Davis JW, Miller PD, Wasnich RD. Predicting vertebral fracture incidence from prevalent fractures and bone density among non-black, osteoporotic women. Osteoporos Int 1993;3(3):120-6.</a:t>
            </a:r>
          </a:p>
          <a:p>
            <a:pPr marL="221902" indent="-221902">
              <a:lnSpc>
                <a:spcPct val="80000"/>
              </a:lnSpc>
              <a:buFontTx/>
              <a:buAutoNum type="arabicPeriod"/>
            </a:pPr>
            <a:r>
              <a:rPr lang="en-US" sz="700" dirty="0">
                <a:cs typeface="Arial" charset="0"/>
              </a:rPr>
              <a:t>Lindsay R, Silverman SL, Cooper C, et al. Risk of new vertebral fracture in the year following a fracture. Jama 2001;285(3):320-3.</a:t>
            </a:r>
          </a:p>
          <a:p>
            <a:pPr marL="221902" indent="-221902">
              <a:lnSpc>
                <a:spcPct val="80000"/>
              </a:lnSpc>
              <a:buFontTx/>
              <a:buAutoNum type="arabicPeriod"/>
            </a:pPr>
            <a:r>
              <a:rPr lang="en-US" sz="700" dirty="0">
                <a:cs typeface="Arial" charset="0"/>
              </a:rPr>
              <a:t>Lunt M, O’Neill T, Felsenberg D, et al. Characteristics of a prevalent vertebral deformity predict subsequent vertebral fracture: results from the European Prospective Osteoporosis Study (EPOS). Bone 2003;33 L1:505-13.</a:t>
            </a:r>
          </a:p>
          <a:p>
            <a:pPr marL="221902" indent="-221902">
              <a:lnSpc>
                <a:spcPct val="80000"/>
              </a:lnSpc>
              <a:buFontTx/>
              <a:buAutoNum type="arabicPeriod"/>
            </a:pPr>
            <a:r>
              <a:rPr lang="en-US" sz="700" dirty="0">
                <a:cs typeface="Arial" charset="0"/>
              </a:rPr>
              <a:t>Lindsay R, Pack S, Li Z. Longitudinal progression of fracture prevalence through a population of postmenopausal women with osteoporosis. Osteoporos Int 2005;16(3):306-12.</a:t>
            </a:r>
          </a:p>
          <a:p>
            <a:pPr marL="221902" indent="-221902">
              <a:lnSpc>
                <a:spcPct val="80000"/>
              </a:lnSpc>
              <a:buFontTx/>
              <a:buAutoNum type="arabicPeriod"/>
            </a:pPr>
            <a:r>
              <a:rPr lang="en-US" sz="700" dirty="0">
                <a:cs typeface="Arial" charset="0"/>
              </a:rPr>
              <a:t>Kado D, Browner W, Palermo L, Nevitt M, Genant H, Cummings S. Vertebral Fractures and Mortality in Older Women. Arch Intern Med 1999;159:1215-20.</a:t>
            </a:r>
          </a:p>
          <a:p>
            <a:pPr marL="221902" indent="-221902">
              <a:lnSpc>
                <a:spcPct val="80000"/>
              </a:lnSpc>
              <a:buFontTx/>
              <a:buAutoNum type="arabicPeriod"/>
            </a:pPr>
            <a:r>
              <a:rPr lang="en-US" sz="700" dirty="0">
                <a:cs typeface="Arial" charset="0"/>
              </a:rPr>
              <a:t>Kado DM, Duong T, Stone KL, et al. Incident vertebral fractures and mortality in older women: a prospective study. Osteoporos Int 2003;14(7):589-94.</a:t>
            </a:r>
          </a:p>
          <a:p>
            <a:pPr marL="221902" indent="-221902">
              <a:lnSpc>
                <a:spcPct val="80000"/>
              </a:lnSpc>
            </a:pPr>
            <a:endParaRPr lang="en-US" sz="700" dirty="0">
              <a:cs typeface="Arial" charset="0"/>
            </a:endParaRPr>
          </a:p>
        </p:txBody>
      </p:sp>
      <p:sp>
        <p:nvSpPr>
          <p:cNvPr id="278532" name="Slide Number Placeholder 5"/>
          <p:cNvSpPr txBox="1">
            <a:spLocks noGrp="1"/>
          </p:cNvSpPr>
          <p:nvPr/>
        </p:nvSpPr>
        <p:spPr bwMode="auto">
          <a:xfrm>
            <a:off x="3885996" y="8686181"/>
            <a:ext cx="2972004" cy="45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13805"/>
            <a:fld id="{8D711E8A-471E-49D6-BEE2-9E6B572F0686}" type="slidenum">
              <a:rPr lang="en-US" sz="1200">
                <a:latin typeface="Times" pitchFamily="18" charset="0"/>
              </a:rPr>
              <a:pPr algn="r" defTabSz="913805"/>
              <a:t>41</a:t>
            </a:fld>
            <a:endParaRPr lang="en-US" sz="1200" dirty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FDCADF-2008-4D98-ACBE-98E95B9DE339}" type="slidenum">
              <a:rPr lang="en-US"/>
              <a:pPr/>
              <a:t>42</a:t>
            </a:fld>
            <a:endParaRPr lang="en-US" dirty="0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638"/>
            <a:ext cx="5030018" cy="4114181"/>
          </a:xfrm>
        </p:spPr>
        <p:txBody>
          <a:bodyPr lIns="91428" tIns="45714" rIns="91428" bIns="45714"/>
          <a:lstStyle/>
          <a:p>
            <a:pPr marL="221902" indent="-221902"/>
            <a:r>
              <a:rPr lang="en-US" b="1" dirty="0"/>
              <a:t>Why are we so content to leave spinal compression fractures un repaired?</a:t>
            </a:r>
          </a:p>
          <a:p>
            <a:pPr marL="221902" indent="-221902"/>
            <a:endParaRPr lang="en-US" b="1" dirty="0"/>
          </a:p>
          <a:p>
            <a:pPr marL="221902" indent="-221902">
              <a:buFontTx/>
              <a:buChar char="•"/>
            </a:pPr>
            <a:r>
              <a:rPr lang="en-US" dirty="0"/>
              <a:t>Despite the considerable pain and disability associated with vertebral fractures, the majority are not brought to clinical attention.</a:t>
            </a:r>
          </a:p>
          <a:p>
            <a:pPr marL="221902" indent="-221902">
              <a:buFontTx/>
              <a:buChar char="•"/>
            </a:pPr>
            <a:r>
              <a:rPr lang="en-US" dirty="0"/>
              <a:t>Each vertebral fracture increases the risk of subsequent fracture, initiating a downward spiral of physical, social, and psychological consequences: pain, height loss, kyphosis, social isolation, diminished self-esteem, and depression are among the recognized consequences of vertebral fracture.</a:t>
            </a:r>
          </a:p>
        </p:txBody>
      </p:sp>
      <p:sp>
        <p:nvSpPr>
          <p:cNvPr id="355332" name="Slide Number Placeholder 5"/>
          <p:cNvSpPr txBox="1">
            <a:spLocks noGrp="1"/>
          </p:cNvSpPr>
          <p:nvPr/>
        </p:nvSpPr>
        <p:spPr bwMode="auto">
          <a:xfrm>
            <a:off x="3885996" y="8686181"/>
            <a:ext cx="2972004" cy="45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13805"/>
            <a:fld id="{C81A2872-5BDA-4EBA-9D11-2A40D8F3583E}" type="slidenum">
              <a:rPr lang="en-US" sz="1200">
                <a:latin typeface="Times" pitchFamily="18" charset="0"/>
              </a:rPr>
              <a:pPr algn="r" defTabSz="913805"/>
              <a:t>42</a:t>
            </a:fld>
            <a:endParaRPr lang="en-US" sz="1200" dirty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BE6F30-E4CC-4E0F-BF9C-D88618346172}" type="slidenum">
              <a:rPr lang="en-US"/>
              <a:pPr/>
              <a:t>43</a:t>
            </a:fld>
            <a:endParaRPr lang="en-US" dirty="0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638"/>
            <a:ext cx="5030018" cy="411418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57380" name="Slide Number Placeholder 5"/>
          <p:cNvSpPr txBox="1">
            <a:spLocks noGrp="1"/>
          </p:cNvSpPr>
          <p:nvPr/>
        </p:nvSpPr>
        <p:spPr bwMode="auto">
          <a:xfrm>
            <a:off x="3885996" y="8686181"/>
            <a:ext cx="2972004" cy="45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13805"/>
            <a:fld id="{D7030659-D5D4-4F24-8C73-4A6418329B23}" type="slidenum">
              <a:rPr lang="en-US" sz="1200">
                <a:latin typeface="Times" pitchFamily="18" charset="0"/>
              </a:rPr>
              <a:pPr algn="r" defTabSz="913805"/>
              <a:t>43</a:t>
            </a:fld>
            <a:endParaRPr lang="en-US" sz="1200" dirty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A8AC8E-7F51-4F2F-80A1-B80092AD9828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638"/>
            <a:ext cx="5030018" cy="4114181"/>
          </a:xfrm>
        </p:spPr>
        <p:txBody>
          <a:bodyPr lIns="91428" tIns="45714" rIns="91428" bIns="45714"/>
          <a:lstStyle/>
          <a:p>
            <a:r>
              <a:rPr lang="en-US" dirty="0"/>
              <a:t>When forces are applied to a model, the stress is greatest at the bend of the curve.  When a model has compromised integrity, such as osteoporosis, the area prone to malfunction will most likely occur at the bend in the curve.</a:t>
            </a:r>
          </a:p>
        </p:txBody>
      </p:sp>
      <p:sp>
        <p:nvSpPr>
          <p:cNvPr id="258052" name="Slide Number Placeholder 5"/>
          <p:cNvSpPr txBox="1">
            <a:spLocks noGrp="1"/>
          </p:cNvSpPr>
          <p:nvPr/>
        </p:nvSpPr>
        <p:spPr bwMode="auto">
          <a:xfrm>
            <a:off x="3885996" y="8686181"/>
            <a:ext cx="2972004" cy="45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13805"/>
            <a:fld id="{A8A01712-498D-4F80-8E65-8C165A51AB68}" type="slidenum">
              <a:rPr lang="en-US" sz="1200">
                <a:latin typeface="Times" pitchFamily="18" charset="0"/>
              </a:rPr>
              <a:pPr algn="r" defTabSz="913805"/>
              <a:t>13</a:t>
            </a:fld>
            <a:endParaRPr lang="en-US" sz="1200" dirty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D7DFAB-2651-409C-A8A8-1877FDDF90D0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638"/>
            <a:ext cx="5030018" cy="4114181"/>
          </a:xfrm>
        </p:spPr>
        <p:txBody>
          <a:bodyPr/>
          <a:lstStyle/>
          <a:p>
            <a:r>
              <a:rPr lang="en-US" dirty="0"/>
              <a:t>VCFs can rapidly progress.  In this example, you can see a noticeable vertebral body collapse in just one month, with a much more severe situation in only four months.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097439-0DC9-4BF8-8E47-C8A2F4745BFB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67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A8CC48-EC77-4118-B67D-94E2F327448F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E0C75A-3A88-4F54-9228-1E97BE565BA3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66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5167E6-031F-4AFB-936E-FBEC280AD0A8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37504E-812C-4129-B777-CDFC73BF5995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66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F6FFBC-2B1C-4AF9-A764-993A4FFCAFDB}" type="slidenum">
              <a:rPr lang="en-US"/>
              <a:pPr/>
              <a:t>37</a:t>
            </a:fld>
            <a:endParaRPr lang="en-US" dirty="0"/>
          </a:p>
        </p:txBody>
      </p:sp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4BF-1923-46E8-B2E7-8CCDF2BA61CE}" type="datetimeFigureOut">
              <a:rPr lang="en-US" smtClean="0"/>
              <a:pPr/>
              <a:t>1/9/2012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660E3-1BB0-4C6A-B656-FD86538E35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4BF-1923-46E8-B2E7-8CCDF2BA61CE}" type="datetimeFigureOut">
              <a:rPr lang="en-US" smtClean="0"/>
              <a:pPr/>
              <a:t>1/9/2012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660E3-1BB0-4C6A-B656-FD86538E35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4BF-1923-46E8-B2E7-8CCDF2BA61CE}" type="datetimeFigureOut">
              <a:rPr lang="en-US" smtClean="0"/>
              <a:pPr/>
              <a:t>1/9/2012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660E3-1BB0-4C6A-B656-FD86538E35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391400" cy="876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638300"/>
            <a:ext cx="36195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38300"/>
            <a:ext cx="36195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391400" cy="876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8300"/>
            <a:ext cx="36195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638300"/>
            <a:ext cx="36195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4BF-1923-46E8-B2E7-8CCDF2BA61CE}" type="datetimeFigureOut">
              <a:rPr lang="en-US" smtClean="0"/>
              <a:pPr/>
              <a:t>1/9/2012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660E3-1BB0-4C6A-B656-FD86538E35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4BF-1923-46E8-B2E7-8CCDF2BA61CE}" type="datetimeFigureOut">
              <a:rPr lang="en-US" smtClean="0"/>
              <a:pPr/>
              <a:t>1/9/2012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660E3-1BB0-4C6A-B656-FD86538E35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4BF-1923-46E8-B2E7-8CCDF2BA61CE}" type="datetimeFigureOut">
              <a:rPr lang="en-US" smtClean="0"/>
              <a:pPr/>
              <a:t>1/9/2012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660E3-1BB0-4C6A-B656-FD86538E35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4BF-1923-46E8-B2E7-8CCDF2BA61CE}" type="datetimeFigureOut">
              <a:rPr lang="en-US" smtClean="0"/>
              <a:pPr/>
              <a:t>1/9/2012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660E3-1BB0-4C6A-B656-FD86538E35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4BF-1923-46E8-B2E7-8CCDF2BA61CE}" type="datetimeFigureOut">
              <a:rPr lang="en-US" smtClean="0"/>
              <a:pPr/>
              <a:t>1/9/2012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2660E3-1BB0-4C6A-B656-FD86538E35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4BF-1923-46E8-B2E7-8CCDF2BA61CE}" type="datetimeFigureOut">
              <a:rPr lang="en-US" smtClean="0"/>
              <a:pPr/>
              <a:t>1/9/2012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660E3-1BB0-4C6A-B656-FD86538E35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4BF-1923-46E8-B2E7-8CCDF2BA61CE}" type="datetimeFigureOut">
              <a:rPr lang="en-US" smtClean="0"/>
              <a:pPr/>
              <a:t>1/9/2012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A02660E3-1BB0-4C6A-B656-FD86538E35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F51C24BF-1923-46E8-B2E7-8CCDF2BA61CE}" type="datetimeFigureOut">
              <a:rPr lang="en-US" smtClean="0"/>
              <a:pPr/>
              <a:t>1/9/2012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660E3-1BB0-4C6A-B656-FD86538E35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51C24BF-1923-46E8-B2E7-8CCDF2BA61CE}" type="datetimeFigureOut">
              <a:rPr lang="en-US" smtClean="0"/>
              <a:pPr/>
              <a:t>1/9/2012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02660E3-1BB0-4C6A-B656-FD86538E35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064" y="609600"/>
            <a:ext cx="6480048" cy="2590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Identification and Management of Vertebral Compression Fractures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57150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By: Christopher Hemmer, </a:t>
            </a:r>
            <a:r>
              <a:rPr lang="en-US" sz="2400" dirty="0" smtClean="0"/>
              <a:t>NP</a:t>
            </a:r>
            <a:endParaRPr lang="en-US" sz="2400" dirty="0" smtClean="0"/>
          </a:p>
          <a:p>
            <a:r>
              <a:rPr lang="en-US" sz="2400" dirty="0" smtClean="0"/>
              <a:t>Vice President of Piper Spine Care</a:t>
            </a:r>
          </a:p>
          <a:p>
            <a:r>
              <a:rPr lang="en-US" sz="2400" dirty="0" smtClean="0"/>
              <a:t>Adjunct Associate Professor UMSL</a:t>
            </a:r>
          </a:p>
          <a:p>
            <a:r>
              <a:rPr lang="en-US" sz="2400" dirty="0" smtClean="0"/>
              <a:t>Adjunct clinical faculty Saint Louis University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 Randomized Trial of Vertebroplasty for Painful Osteoporotic Vertebral Fractures</a:t>
            </a:r>
          </a:p>
        </p:txBody>
      </p:sp>
      <p:sp>
        <p:nvSpPr>
          <p:cNvPr id="7424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305800" cy="50292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78 of 219 eligible patients enrolled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38 patients – vertebroplasty, 40 – SHAM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Multicenter (4) trial, but 67% treated at one site by one doctor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53 patients (68%) fractures &gt; 6 weeks old (up to 12 months)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Baseline VAS pain scores: 4.5 +/- 2.3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Only 3 mL cement injected using single needle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31 of 38 patients (84%) in vertebroplasty arm reported either no change in back pain or increased back pain after procedure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24 of 40 patients (60%) in SHAM arm reported either no change in back pain or increased back pain after procedure</a:t>
            </a:r>
          </a:p>
          <a:p>
            <a:pPr>
              <a:lnSpc>
                <a:spcPct val="90000"/>
              </a:lnSpc>
              <a:buFont typeface="Wingdings" pitchFamily="-32" charset="2"/>
              <a:buNone/>
            </a:pPr>
            <a:endParaRPr lang="en-US" sz="2400" dirty="0"/>
          </a:p>
          <a:p>
            <a:pPr algn="ctr">
              <a:lnSpc>
                <a:spcPct val="90000"/>
              </a:lnSpc>
              <a:buFont typeface="Wingdings" pitchFamily="-32" charset="2"/>
              <a:buNone/>
            </a:pPr>
            <a:r>
              <a:rPr lang="en-US" sz="2400" dirty="0"/>
              <a:t>Buchbinder et. al., N Engl J Med, 2009</a:t>
            </a:r>
          </a:p>
          <a:p>
            <a:pPr>
              <a:lnSpc>
                <a:spcPct val="90000"/>
              </a:lnSpc>
              <a:buFont typeface="Wingdings" pitchFamily="-32" charset="2"/>
              <a:buNone/>
            </a:pPr>
            <a:endParaRPr lang="en-US" sz="2400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Identification of VCF’s</a:t>
            </a:r>
            <a:endParaRPr lang="en-US" sz="2400" dirty="0"/>
          </a:p>
        </p:txBody>
      </p:sp>
      <p:pic>
        <p:nvPicPr>
          <p:cNvPr id="4" name="Content Placeholder 3" descr="AUBUCHON,GERTRUDE A.Ser201.Img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44083"/>
            <a:ext cx="9144000" cy="5509117"/>
          </a:xfr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is the correct way to identify a VCF?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602163"/>
          </a:xfrm>
        </p:spPr>
        <p:txBody>
          <a:bodyPr/>
          <a:lstStyle/>
          <a:p>
            <a:r>
              <a:rPr lang="en-US" dirty="0" smtClean="0"/>
              <a:t>History and physical exam are the most important. Also consider loss of height, increase kyphosis, protuberant belly, tenderness to palpation, pain when changing positions</a:t>
            </a:r>
          </a:p>
        </p:txBody>
      </p:sp>
      <p:pic>
        <p:nvPicPr>
          <p:cNvPr id="5" name="Content Placeholder 4" descr="spine.bmp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07394" y="1600200"/>
            <a:ext cx="5036606" cy="3777456"/>
          </a:xfr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2516188" y="6240463"/>
            <a:ext cx="47688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marL="234950" indent="-234950"/>
            <a:r>
              <a:rPr lang="en-US" sz="1400" dirty="0">
                <a:solidFill>
                  <a:srgbClr val="5F5F5F"/>
                </a:solidFill>
                <a:latin typeface="Times" pitchFamily="18" charset="0"/>
              </a:rPr>
              <a:t>Nevitt MC et al.</a:t>
            </a:r>
            <a:r>
              <a:rPr lang="en-US" sz="1400" i="1" dirty="0">
                <a:solidFill>
                  <a:srgbClr val="5F5F5F"/>
                </a:solidFill>
                <a:latin typeface="Times" pitchFamily="18" charset="0"/>
              </a:rPr>
              <a:t> Bone</a:t>
            </a:r>
            <a:r>
              <a:rPr lang="en-US" sz="1400" dirty="0">
                <a:solidFill>
                  <a:srgbClr val="5F5F5F"/>
                </a:solidFill>
                <a:latin typeface="Times" pitchFamily="18" charset="0"/>
              </a:rPr>
              <a:t>. 1999;25:613–619.</a:t>
            </a:r>
          </a:p>
          <a:p>
            <a:pPr marL="234950" indent="-234950"/>
            <a:r>
              <a:rPr lang="en-US" sz="1400" dirty="0">
                <a:solidFill>
                  <a:srgbClr val="5F5F5F"/>
                </a:solidFill>
                <a:latin typeface="Times" pitchFamily="18" charset="0"/>
              </a:rPr>
              <a:t>Cooper C et al. </a:t>
            </a:r>
            <a:r>
              <a:rPr lang="en-US" sz="1400" i="1" dirty="0">
                <a:solidFill>
                  <a:srgbClr val="5F5F5F"/>
                </a:solidFill>
                <a:latin typeface="Times" pitchFamily="18" charset="0"/>
              </a:rPr>
              <a:t>J Bone Min Res</a:t>
            </a:r>
            <a:r>
              <a:rPr lang="en-US" sz="1400" dirty="0">
                <a:solidFill>
                  <a:srgbClr val="5F5F5F"/>
                </a:solidFill>
                <a:latin typeface="Times" pitchFamily="18" charset="0"/>
              </a:rPr>
              <a:t>. 1992;7:221–227.</a:t>
            </a:r>
          </a:p>
        </p:txBody>
      </p:sp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776288" y="1717675"/>
            <a:ext cx="2540000" cy="4348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chemeClr val="accent5">
                  <a:lumMod val="50000"/>
                </a:schemeClr>
              </a:solidFill>
              <a:latin typeface="Times" pitchFamily="18" charset="0"/>
              <a:ea typeface="+mn-ea"/>
            </a:endParaRPr>
          </a:p>
        </p:txBody>
      </p:sp>
      <p:pic>
        <p:nvPicPr>
          <p:cNvPr id="25702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0" y="1233488"/>
            <a:ext cx="2311400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7029" name="Oval 12"/>
          <p:cNvSpPr>
            <a:spLocks noChangeArrowheads="1"/>
          </p:cNvSpPr>
          <p:nvPr/>
        </p:nvSpPr>
        <p:spPr bwMode="auto">
          <a:xfrm>
            <a:off x="2128838" y="3495675"/>
            <a:ext cx="801687" cy="544513"/>
          </a:xfrm>
          <a:prstGeom prst="ellipse">
            <a:avLst/>
          </a:prstGeom>
          <a:solidFill>
            <a:srgbClr val="FFCC33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Times" pitchFamily="18" charset="0"/>
            </a:endParaRPr>
          </a:p>
        </p:txBody>
      </p:sp>
      <p:sp>
        <p:nvSpPr>
          <p:cNvPr id="257030" name="AutoShape 13"/>
          <p:cNvSpPr>
            <a:spLocks noChangeArrowheads="1"/>
          </p:cNvSpPr>
          <p:nvPr/>
        </p:nvSpPr>
        <p:spPr bwMode="auto">
          <a:xfrm>
            <a:off x="1049338" y="3525838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en-US" sz="1600" dirty="0"/>
              <a:t>T12-L1</a:t>
            </a:r>
          </a:p>
        </p:txBody>
      </p:sp>
      <p:sp>
        <p:nvSpPr>
          <p:cNvPr id="257031" name="AutoShape 14"/>
          <p:cNvSpPr>
            <a:spLocks noChangeArrowheads="1"/>
          </p:cNvSpPr>
          <p:nvPr/>
        </p:nvSpPr>
        <p:spPr bwMode="auto">
          <a:xfrm>
            <a:off x="1012825" y="2411413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r>
              <a:rPr lang="en-US" sz="1600" dirty="0"/>
              <a:t>T7-T8</a:t>
            </a:r>
          </a:p>
        </p:txBody>
      </p:sp>
      <p:sp>
        <p:nvSpPr>
          <p:cNvPr id="257032" name="Oval 12"/>
          <p:cNvSpPr>
            <a:spLocks noChangeArrowheads="1"/>
          </p:cNvSpPr>
          <p:nvPr/>
        </p:nvSpPr>
        <p:spPr bwMode="auto">
          <a:xfrm>
            <a:off x="2063750" y="2381250"/>
            <a:ext cx="801688" cy="544513"/>
          </a:xfrm>
          <a:prstGeom prst="ellipse">
            <a:avLst/>
          </a:prstGeom>
          <a:solidFill>
            <a:srgbClr val="FFCC33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Times" pitchFamily="18" charset="0"/>
            </a:endParaRPr>
          </a:p>
        </p:txBody>
      </p:sp>
      <p:sp>
        <p:nvSpPr>
          <p:cNvPr id="257033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Location of Vertebral Fractures</a:t>
            </a:r>
          </a:p>
        </p:txBody>
      </p:sp>
      <p:sp>
        <p:nvSpPr>
          <p:cNvPr id="257034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3832225" y="1400175"/>
            <a:ext cx="4837113" cy="4530725"/>
          </a:xfrm>
        </p:spPr>
        <p:txBody>
          <a:bodyPr/>
          <a:lstStyle/>
          <a:p>
            <a:pPr>
              <a:lnSpc>
                <a:spcPct val="105000"/>
              </a:lnSpc>
            </a:pPr>
            <a:r>
              <a:rPr lang="en-US" sz="2000" dirty="0"/>
              <a:t>Most common locations are  midthoracic region (T7–T8) and  thoracolumbar junction (T12–L1) </a:t>
            </a:r>
          </a:p>
          <a:p>
            <a:pPr>
              <a:lnSpc>
                <a:spcPct val="105000"/>
              </a:lnSpc>
            </a:pPr>
            <a:r>
              <a:rPr lang="en-US" sz="2000" dirty="0"/>
              <a:t>Stress is greatest at the apex of the curve when force is applied </a:t>
            </a:r>
          </a:p>
          <a:p>
            <a:pPr>
              <a:lnSpc>
                <a:spcPct val="105000"/>
              </a:lnSpc>
            </a:pPr>
            <a:r>
              <a:rPr lang="en-US" sz="2000" b="1" dirty="0"/>
              <a:t>Midthoracic region</a:t>
            </a:r>
            <a:r>
              <a:rPr lang="en-US" sz="2000" dirty="0"/>
              <a:t> – thoracic kyphosis is most pronounced and loading during flexion is heightened</a:t>
            </a:r>
          </a:p>
          <a:p>
            <a:pPr>
              <a:lnSpc>
                <a:spcPct val="105000"/>
              </a:lnSpc>
            </a:pPr>
            <a:r>
              <a:rPr lang="en-US" sz="2000" b="1" dirty="0"/>
              <a:t>Thoracolumbar junction</a:t>
            </a:r>
            <a:r>
              <a:rPr lang="en-US" sz="2000" dirty="0"/>
              <a:t> – the relatively rigid thoracic spine connects to the more freely mobile lumbar segments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57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257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29" grpId="0" animBg="1"/>
      <p:bldP spid="257030" grpId="0" animBg="1"/>
      <p:bldP spid="257031" grpId="0" animBg="1"/>
      <p:bldP spid="2570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Identification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211763"/>
          </a:xfrm>
        </p:spPr>
        <p:txBody>
          <a:bodyPr>
            <a:normAutofit/>
          </a:bodyPr>
          <a:lstStyle/>
          <a:p>
            <a:r>
              <a:rPr lang="en-US" dirty="0" smtClean="0"/>
              <a:t>CT scan is used without contrast for visualization of fracture anatomy.</a:t>
            </a:r>
          </a:p>
          <a:p>
            <a:r>
              <a:rPr lang="en-US" dirty="0" smtClean="0"/>
              <a:t>Can sometimes help with acuity if blood is still around the fracture site.</a:t>
            </a:r>
          </a:p>
          <a:p>
            <a:r>
              <a:rPr lang="en-US" dirty="0" smtClean="0"/>
              <a:t>OK to use with pacemaker.</a:t>
            </a:r>
          </a:p>
          <a:p>
            <a:r>
              <a:rPr lang="en-US" dirty="0" smtClean="0"/>
              <a:t>Commonly used with bone scan</a:t>
            </a:r>
            <a:endParaRPr lang="en-US" dirty="0"/>
          </a:p>
        </p:txBody>
      </p:sp>
      <p:pic>
        <p:nvPicPr>
          <p:cNvPr id="7" name="Content Placeholder 6" descr="ctscanner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199" y="2133600"/>
            <a:ext cx="4501387" cy="3136681"/>
          </a:xfr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Sagittal cut of CT </a:t>
            </a:r>
            <a:endParaRPr lang="en-US" sz="2400" dirty="0"/>
          </a:p>
        </p:txBody>
      </p:sp>
      <p:pic>
        <p:nvPicPr>
          <p:cNvPr id="4" name="Content Placeholder 3" descr="SAGE,ROBERT D.Ser6.Img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42520"/>
            <a:ext cx="9107157" cy="5615480"/>
          </a:xfr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Coronal cut of CT </a:t>
            </a:r>
            <a:endParaRPr lang="en-US" sz="2400" dirty="0"/>
          </a:p>
        </p:txBody>
      </p:sp>
      <p:pic>
        <p:nvPicPr>
          <p:cNvPr id="4" name="Content Placeholder 3" descr="SAGE,ROBERT D.Ser5.Img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4047" r="17818"/>
          <a:stretch>
            <a:fillRect/>
          </a:stretch>
        </p:blipFill>
        <p:spPr>
          <a:xfrm>
            <a:off x="2743200" y="69056"/>
            <a:ext cx="6400800" cy="6788944"/>
          </a:xfr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Axial cut of CT scan</a:t>
            </a:r>
            <a:endParaRPr lang="en-US" sz="2400" dirty="0"/>
          </a:p>
        </p:txBody>
      </p:sp>
      <p:pic>
        <p:nvPicPr>
          <p:cNvPr id="4" name="Content Placeholder 3" descr="SAGE,ROBERT D.Ser3.Img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166" r="15061"/>
          <a:stretch>
            <a:fillRect/>
          </a:stretch>
        </p:blipFill>
        <p:spPr>
          <a:xfrm>
            <a:off x="2362200" y="687905"/>
            <a:ext cx="6781800" cy="6170095"/>
          </a:xfr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MRI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2000"/>
            <a:ext cx="4038600" cy="5364163"/>
          </a:xfrm>
        </p:spPr>
        <p:txBody>
          <a:bodyPr/>
          <a:lstStyle/>
          <a:p>
            <a:r>
              <a:rPr lang="en-US" dirty="0" smtClean="0"/>
              <a:t>Can show acute fractures with bone marrow edema</a:t>
            </a:r>
          </a:p>
          <a:p>
            <a:r>
              <a:rPr lang="en-US" dirty="0" smtClean="0"/>
              <a:t>Preferred if cord compression is suspected.</a:t>
            </a:r>
          </a:p>
          <a:p>
            <a:r>
              <a:rPr lang="en-US" dirty="0" smtClean="0"/>
              <a:t>Takes longer</a:t>
            </a:r>
          </a:p>
          <a:p>
            <a:r>
              <a:rPr lang="en-US" dirty="0" smtClean="0"/>
              <a:t>Claustrophobia</a:t>
            </a:r>
          </a:p>
          <a:p>
            <a:r>
              <a:rPr lang="en-US" dirty="0" smtClean="0"/>
              <a:t>Cannot use with pacemakers at this time</a:t>
            </a:r>
            <a:endParaRPr lang="en-US" dirty="0"/>
          </a:p>
        </p:txBody>
      </p:sp>
      <p:pic>
        <p:nvPicPr>
          <p:cNvPr id="5" name="Content Placeholder 4" descr="mri_scannerlg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68265" y="1143000"/>
            <a:ext cx="4775735" cy="3962400"/>
          </a:xfr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MRI T1</a:t>
            </a:r>
            <a:endParaRPr lang="en-US" sz="2400" dirty="0"/>
          </a:p>
        </p:txBody>
      </p:sp>
      <p:pic>
        <p:nvPicPr>
          <p:cNvPr id="4" name="Content Placeholder 3" descr="WICHERN,ALICE E.Ser2.Img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642" r="14309"/>
          <a:stretch>
            <a:fillRect/>
          </a:stretch>
        </p:blipFill>
        <p:spPr>
          <a:xfrm>
            <a:off x="1575478" y="1"/>
            <a:ext cx="7568522" cy="6858000"/>
          </a:xfr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Case Study… X-ray in the ER after fall</a:t>
            </a:r>
            <a:endParaRPr lang="en-US" sz="2400" dirty="0"/>
          </a:p>
        </p:txBody>
      </p:sp>
      <p:pic>
        <p:nvPicPr>
          <p:cNvPr id="10" name="Content Placeholder 9" descr="QUIGGINS,WALTER L.Ser7192.Img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4720039" cy="5867400"/>
          </a:xfrm>
        </p:spPr>
      </p:pic>
      <p:pic>
        <p:nvPicPr>
          <p:cNvPr id="8" name="Content Placeholder 7" descr="QUIGGINS,WALTER L.Ser7192.Img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725609"/>
            <a:ext cx="4451097" cy="5931899"/>
          </a:xfr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MRI STIR (Short Tau Inversion Recovery)</a:t>
            </a:r>
            <a:endParaRPr lang="en-US" sz="2400" dirty="0"/>
          </a:p>
        </p:txBody>
      </p:sp>
      <p:pic>
        <p:nvPicPr>
          <p:cNvPr id="4" name="Content Placeholder 3" descr="WICHERN,ALICE E.Ser4.Img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742" r="16780"/>
          <a:stretch>
            <a:fillRect/>
          </a:stretch>
        </p:blipFill>
        <p:spPr>
          <a:xfrm>
            <a:off x="2362200" y="660913"/>
            <a:ext cx="6781800" cy="6197088"/>
          </a:xfrm>
        </p:spPr>
      </p:pic>
      <p:sp>
        <p:nvSpPr>
          <p:cNvPr id="5" name="Right Arrow 4"/>
          <p:cNvSpPr/>
          <p:nvPr/>
        </p:nvSpPr>
        <p:spPr>
          <a:xfrm>
            <a:off x="4648200" y="1905000"/>
            <a:ext cx="685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8600" y="10668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Notice edema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Acute fracture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114800" y="47244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5200" y="39624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 edema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Chronic fracture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Autofit/>
          </a:bodyPr>
          <a:lstStyle/>
          <a:p>
            <a:r>
              <a:rPr lang="en-US" sz="2400" dirty="0" smtClean="0"/>
              <a:t>Axial cut MRI</a:t>
            </a:r>
            <a:endParaRPr lang="en-US" sz="2400" dirty="0"/>
          </a:p>
        </p:txBody>
      </p:sp>
      <p:pic>
        <p:nvPicPr>
          <p:cNvPr id="4" name="Content Placeholder 3" descr="WICHERN,ALICE E.Ser10.Img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7094" r="1407" b="19462"/>
          <a:stretch>
            <a:fillRect/>
          </a:stretch>
        </p:blipFill>
        <p:spPr>
          <a:xfrm>
            <a:off x="1295400" y="743262"/>
            <a:ext cx="6781800" cy="6114738"/>
          </a:xfr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"/>
            <a:ext cx="4040188" cy="533400"/>
          </a:xfrm>
        </p:spPr>
        <p:txBody>
          <a:bodyPr/>
          <a:lstStyle/>
          <a:p>
            <a:pPr algn="ctr"/>
            <a:r>
              <a:rPr lang="en-US" dirty="0" smtClean="0"/>
              <a:t>MRI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5025" y="1"/>
            <a:ext cx="4041775" cy="533400"/>
          </a:xfrm>
        </p:spPr>
        <p:txBody>
          <a:bodyPr/>
          <a:lstStyle/>
          <a:p>
            <a:pPr algn="ctr"/>
            <a:r>
              <a:rPr lang="en-US" dirty="0" smtClean="0"/>
              <a:t>CT</a:t>
            </a:r>
            <a:endParaRPr lang="en-US" dirty="0"/>
          </a:p>
        </p:txBody>
      </p:sp>
      <p:pic>
        <p:nvPicPr>
          <p:cNvPr id="7" name="Content Placeholder 6" descr="WICHERN,ALICE E.Ser4.Img7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l="30177" t="1984" r="20786"/>
          <a:stretch>
            <a:fillRect/>
          </a:stretch>
        </p:blipFill>
        <p:spPr>
          <a:xfrm>
            <a:off x="-1" y="838200"/>
            <a:ext cx="4884332" cy="6019801"/>
          </a:xfrm>
        </p:spPr>
      </p:pic>
      <p:pic>
        <p:nvPicPr>
          <p:cNvPr id="10" name="Content Placeholder 9" descr="SAGE,ROBERT D.Ser6.Img3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32129" t="2002" r="24509"/>
          <a:stretch>
            <a:fillRect/>
          </a:stretch>
        </p:blipFill>
        <p:spPr>
          <a:xfrm>
            <a:off x="4800600" y="805438"/>
            <a:ext cx="4343400" cy="6052562"/>
          </a:xfr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 smtClean="0"/>
              <a:t>Use of bone scan imaging can be helpful to evaluate a large area at one sitting. However, the fracture must be at least 72 hours old to be detected. Generally is used with x ray or CT. Not a good stand alone test. Can be tolerated by the most claustrophobic patient.</a:t>
            </a:r>
            <a:endParaRPr lang="en-US" sz="2400" dirty="0"/>
          </a:p>
        </p:txBody>
      </p:sp>
      <p:pic>
        <p:nvPicPr>
          <p:cNvPr id="4" name="Content Placeholder 3" descr="VENHAUS,BETTY B.Ser1.Im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59" t="6734" r="1059" b="20870"/>
          <a:stretch>
            <a:fillRect/>
          </a:stretch>
        </p:blipFill>
        <p:spPr>
          <a:xfrm>
            <a:off x="-17721" y="1905000"/>
            <a:ext cx="9161721" cy="4953000"/>
          </a:xfr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Bone Scan cone down</a:t>
            </a:r>
            <a:endParaRPr lang="en-US" sz="2400" dirty="0"/>
          </a:p>
        </p:txBody>
      </p:sp>
      <p:pic>
        <p:nvPicPr>
          <p:cNvPr id="4" name="Content Placeholder 3" descr="VENHAUS,BETTY B.Ser1.Img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390" t="3367" r="12513"/>
          <a:stretch>
            <a:fillRect/>
          </a:stretch>
        </p:blipFill>
        <p:spPr>
          <a:xfrm>
            <a:off x="1066800" y="676698"/>
            <a:ext cx="8077200" cy="6181302"/>
          </a:xfrm>
        </p:spPr>
      </p:pic>
      <p:sp>
        <p:nvSpPr>
          <p:cNvPr id="5" name="TextBox 4"/>
          <p:cNvSpPr txBox="1"/>
          <p:nvPr/>
        </p:nvSpPr>
        <p:spPr>
          <a:xfrm>
            <a:off x="1219200" y="3581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xxxxxxxx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3505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xxxxxxxx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609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xxxxxxxx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609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xxxxxxxxx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Management of VCF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Treatment for VCF include: rest, oral analgesia, Miacalcin nasal spray, braces, therapy, and Kyphoplasty (super glue).</a:t>
            </a:r>
            <a:endParaRPr lang="en-US" dirty="0"/>
          </a:p>
        </p:txBody>
      </p:sp>
      <p:pic>
        <p:nvPicPr>
          <p:cNvPr id="5" name="Content Placeholder 4" descr="jewett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r="5263" b="12147"/>
          <a:stretch>
            <a:fillRect/>
          </a:stretch>
        </p:blipFill>
        <p:spPr>
          <a:xfrm>
            <a:off x="5562600" y="914400"/>
            <a:ext cx="3581400" cy="5680914"/>
          </a:xfr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Treatment guidelines American Academy of Orthopedic Surgeons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Bed rest, analgesia, and alternative medicine were deemed inconclusive</a:t>
            </a:r>
          </a:p>
          <a:p>
            <a:r>
              <a:rPr lang="en-US" sz="2800" dirty="0" smtClean="0"/>
              <a:t>Bracing for compression fracture deemed inconclusive</a:t>
            </a:r>
          </a:p>
          <a:p>
            <a:r>
              <a:rPr lang="en-US" sz="2800" dirty="0" smtClean="0"/>
              <a:t>Exercise program in acute fracture deemed inconclusive</a:t>
            </a:r>
          </a:p>
          <a:p>
            <a:r>
              <a:rPr lang="en-US" sz="2800" dirty="0" smtClean="0"/>
              <a:t>The only recommendation that has a moderate degree of strength by AAOS is the use of Miacalcin</a:t>
            </a:r>
          </a:p>
          <a:p>
            <a:r>
              <a:rPr lang="en-US" sz="2800" dirty="0" smtClean="0"/>
              <a:t> The use of Kyphoplasty was recommended with a weak degree of strength</a:t>
            </a:r>
            <a:endParaRPr lang="en-US" sz="2800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This is a typical compression fracture patient</a:t>
            </a:r>
            <a:endParaRPr lang="en-US" sz="2400" dirty="0"/>
          </a:p>
        </p:txBody>
      </p:sp>
      <p:pic>
        <p:nvPicPr>
          <p:cNvPr id="4" name="Content Placeholder 3" descr="kyphos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0488" t="9414" r="26828" b="19307"/>
          <a:stretch>
            <a:fillRect/>
          </a:stretch>
        </p:blipFill>
        <p:spPr>
          <a:xfrm>
            <a:off x="5181600" y="857794"/>
            <a:ext cx="3962400" cy="6000206"/>
          </a:xfrm>
        </p:spPr>
      </p:pic>
      <p:pic>
        <p:nvPicPr>
          <p:cNvPr id="5" name="Picture 4" descr="kyphos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77153"/>
            <a:ext cx="4876800" cy="58808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kyphosi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5110472" cy="6162628"/>
          </a:xfrm>
          <a:prstGeom prst="rect">
            <a:avLst/>
          </a:prstGeom>
        </p:spPr>
      </p:pic>
      <p:pic>
        <p:nvPicPr>
          <p:cNvPr id="6" name="Content Placeholder 4" descr="jewett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05400" y="228600"/>
            <a:ext cx="3915532" cy="6241423"/>
          </a:xfrm>
        </p:spPr>
      </p:pic>
      <p:sp>
        <p:nvSpPr>
          <p:cNvPr id="8" name="TextBox 7"/>
          <p:cNvSpPr txBox="1"/>
          <p:nvPr/>
        </p:nvSpPr>
        <p:spPr>
          <a:xfrm>
            <a:off x="914400" y="45720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Our typical compression fracture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49530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Brace company compression fracture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Complications of “Conservative” Management</a:t>
            </a:r>
          </a:p>
        </p:txBody>
      </p:sp>
      <p:sp>
        <p:nvSpPr>
          <p:cNvPr id="7639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Font typeface="Wingdings" pitchFamily="-32" charset="2"/>
              <a:buNone/>
            </a:pPr>
            <a:r>
              <a:rPr lang="en-US" sz="2800" dirty="0"/>
              <a:t>Bed rest and narcotics leads to rapid and often irreversible functional decline in elderly patients</a:t>
            </a:r>
          </a:p>
          <a:p>
            <a:r>
              <a:rPr lang="en-US" sz="2800" dirty="0"/>
              <a:t>Loss of bone density – 2% week</a:t>
            </a:r>
          </a:p>
          <a:p>
            <a:r>
              <a:rPr lang="en-US" sz="2800" dirty="0"/>
              <a:t>Loss of muscle strength – 10% week</a:t>
            </a:r>
          </a:p>
          <a:p>
            <a:r>
              <a:rPr lang="en-US" sz="2800" dirty="0"/>
              <a:t>Increased incidence of pressure sores</a:t>
            </a:r>
          </a:p>
          <a:p>
            <a:r>
              <a:rPr lang="en-US" sz="2800" dirty="0"/>
              <a:t>Increased heart rate and decreased coronary flow</a:t>
            </a:r>
          </a:p>
          <a:p>
            <a:r>
              <a:rPr lang="en-US" sz="2800" dirty="0"/>
              <a:t>Increased incidence of DVT and PE</a:t>
            </a:r>
          </a:p>
          <a:p>
            <a:r>
              <a:rPr lang="en-US" sz="2800" dirty="0"/>
              <a:t>Increased incidence of constipation and fecal impaction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X ray in office after continuation pain x 4 weeks</a:t>
            </a:r>
            <a:endParaRPr lang="en-US" sz="2400" dirty="0"/>
          </a:p>
        </p:txBody>
      </p:sp>
      <p:pic>
        <p:nvPicPr>
          <p:cNvPr id="5" name="Content Placeholder 4" descr="QUIGGINS,WALTER L.Ser1.Img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8390" y="762000"/>
            <a:ext cx="4884553" cy="6096000"/>
          </a:xfrm>
        </p:spPr>
      </p:pic>
      <p:pic>
        <p:nvPicPr>
          <p:cNvPr id="6" name="Content Placeholder 5" descr="QUIGGINS,WALTER L.Ser1.Img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04724" y="838200"/>
            <a:ext cx="4823496" cy="6019800"/>
          </a:xfr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Rationale for Surgical Management of Acute Vertebral Compression Fractures</a:t>
            </a:r>
          </a:p>
        </p:txBody>
      </p:sp>
      <p:sp>
        <p:nvSpPr>
          <p:cNvPr id="764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Rapid resolution of pain allowing for early return to baseline functioning and mobility</a:t>
            </a:r>
          </a:p>
          <a:p>
            <a:endParaRPr lang="en-US" dirty="0"/>
          </a:p>
          <a:p>
            <a:r>
              <a:rPr lang="en-US" dirty="0"/>
              <a:t>Avoidance of complications associated with conservative management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VCF Progression</a:t>
            </a:r>
          </a:p>
        </p:txBody>
      </p:sp>
      <p:sp>
        <p:nvSpPr>
          <p:cNvPr id="285699" name="Text Box 3"/>
          <p:cNvSpPr txBox="1">
            <a:spLocks noChangeArrowheads="1"/>
          </p:cNvSpPr>
          <p:nvPr/>
        </p:nvSpPr>
        <p:spPr bwMode="auto">
          <a:xfrm>
            <a:off x="3582988" y="2376488"/>
            <a:ext cx="173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tabLst>
                <a:tab pos="1719263" algn="l"/>
                <a:tab pos="3835400" algn="l"/>
              </a:tabLst>
            </a:pPr>
            <a:r>
              <a:rPr lang="en-US" sz="1800" b="1" dirty="0">
                <a:solidFill>
                  <a:srgbClr val="800000"/>
                </a:solidFill>
              </a:rPr>
              <a:t>February 2003</a:t>
            </a:r>
          </a:p>
        </p:txBody>
      </p:sp>
      <p:pic>
        <p:nvPicPr>
          <p:cNvPr id="285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875" y="2835275"/>
            <a:ext cx="7712075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5701" name="Text Box 5"/>
          <p:cNvSpPr txBox="1">
            <a:spLocks noChangeArrowheads="1"/>
          </p:cNvSpPr>
          <p:nvPr/>
        </p:nvSpPr>
        <p:spPr bwMode="auto">
          <a:xfrm>
            <a:off x="788988" y="5110163"/>
            <a:ext cx="76438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MRI images of progressive morphometric changes in the presence of a vertebral compression fracture at T-12 (the thoracolumbar junction).</a:t>
            </a:r>
          </a:p>
        </p:txBody>
      </p:sp>
      <p:sp>
        <p:nvSpPr>
          <p:cNvPr id="285702" name="Text Box 6"/>
          <p:cNvSpPr txBox="1">
            <a:spLocks noChangeArrowheads="1"/>
          </p:cNvSpPr>
          <p:nvPr/>
        </p:nvSpPr>
        <p:spPr bwMode="auto">
          <a:xfrm>
            <a:off x="1523317" y="1590675"/>
            <a:ext cx="60846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T-12 Vertebral Compression </a:t>
            </a:r>
            <a:r>
              <a:rPr lang="en-US" b="1" dirty="0" smtClean="0">
                <a:solidFill>
                  <a:srgbClr val="000000"/>
                </a:solidFill>
              </a:rPr>
              <a:t>fracture treated “</a:t>
            </a:r>
            <a:r>
              <a:rPr lang="en-US" b="1" i="1" dirty="0" smtClean="0">
                <a:solidFill>
                  <a:srgbClr val="000000"/>
                </a:solidFill>
              </a:rPr>
              <a:t>conservatively”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85703" name="Text Box 7"/>
          <p:cNvSpPr txBox="1">
            <a:spLocks noChangeArrowheads="1"/>
          </p:cNvSpPr>
          <p:nvPr/>
        </p:nvSpPr>
        <p:spPr bwMode="auto">
          <a:xfrm>
            <a:off x="2420938" y="6330950"/>
            <a:ext cx="4462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solidFill>
                  <a:schemeClr val="bg2"/>
                </a:solidFill>
              </a:rPr>
              <a:t>Courtesy of Michael Hisey, M.D., Texas Back Institute.</a:t>
            </a:r>
          </a:p>
        </p:txBody>
      </p:sp>
      <p:sp>
        <p:nvSpPr>
          <p:cNvPr id="285704" name="Text Box 8"/>
          <p:cNvSpPr txBox="1">
            <a:spLocks noChangeArrowheads="1"/>
          </p:cNvSpPr>
          <p:nvPr/>
        </p:nvSpPr>
        <p:spPr bwMode="auto">
          <a:xfrm>
            <a:off x="6477000" y="2376488"/>
            <a:ext cx="1200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tabLst>
                <a:tab pos="1719263" algn="l"/>
                <a:tab pos="3835400" algn="l"/>
              </a:tabLst>
            </a:pPr>
            <a:r>
              <a:rPr lang="en-US" sz="1800" b="1" dirty="0">
                <a:solidFill>
                  <a:srgbClr val="800000"/>
                </a:solidFill>
              </a:rPr>
              <a:t>May 2003</a:t>
            </a:r>
          </a:p>
        </p:txBody>
      </p:sp>
      <p:sp>
        <p:nvSpPr>
          <p:cNvPr id="285705" name="Text Box 9"/>
          <p:cNvSpPr txBox="1">
            <a:spLocks noChangeArrowheads="1"/>
          </p:cNvSpPr>
          <p:nvPr/>
        </p:nvSpPr>
        <p:spPr bwMode="auto">
          <a:xfrm>
            <a:off x="1011238" y="2376488"/>
            <a:ext cx="163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tabLst>
                <a:tab pos="1719263" algn="l"/>
                <a:tab pos="3835400" algn="l"/>
              </a:tabLst>
            </a:pPr>
            <a:r>
              <a:rPr lang="en-US" sz="1800" b="1" dirty="0">
                <a:solidFill>
                  <a:srgbClr val="800000"/>
                </a:solidFill>
              </a:rPr>
              <a:t>January 2003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92 year old </a:t>
            </a:r>
            <a:r>
              <a:rPr lang="en-US" sz="3600" dirty="0" smtClean="0"/>
              <a:t>woman case study</a:t>
            </a:r>
            <a:endParaRPr lang="en-US" sz="3600" dirty="0"/>
          </a:p>
        </p:txBody>
      </p:sp>
      <p:pic>
        <p:nvPicPr>
          <p:cNvPr id="678916" name="Picture 4" descr="exp00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4625" r="13855"/>
          <a:stretch>
            <a:fillRect/>
          </a:stretch>
        </p:blipFill>
        <p:spPr>
          <a:xfrm>
            <a:off x="0" y="1600200"/>
            <a:ext cx="4724400" cy="5230586"/>
          </a:xfrm>
          <a:noFill/>
          <a:ln/>
        </p:spPr>
      </p:pic>
      <p:pic>
        <p:nvPicPr>
          <p:cNvPr id="678915" name="Picture 3" descr="exp000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22162" t="7193"/>
          <a:stretch>
            <a:fillRect/>
          </a:stretch>
        </p:blipFill>
        <p:spPr>
          <a:xfrm>
            <a:off x="4734232" y="1600200"/>
            <a:ext cx="4409768" cy="5257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Acute L2 vertebral compression fracture (VCF)</a:t>
            </a:r>
          </a:p>
        </p:txBody>
      </p:sp>
      <p:pic>
        <p:nvPicPr>
          <p:cNvPr id="660483" name="Picture 3" descr="exp00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887" t="3420"/>
          <a:stretch>
            <a:fillRect/>
          </a:stretch>
        </p:blipFill>
        <p:spPr>
          <a:xfrm>
            <a:off x="0" y="1828800"/>
            <a:ext cx="5109028" cy="5029200"/>
          </a:xfrm>
          <a:noFill/>
          <a:ln/>
        </p:spPr>
      </p:pic>
      <p:pic>
        <p:nvPicPr>
          <p:cNvPr id="660484" name="Picture 4" descr="exp000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3077"/>
          <a:stretch>
            <a:fillRect/>
          </a:stretch>
        </p:blipFill>
        <p:spPr>
          <a:xfrm>
            <a:off x="4191000" y="1828800"/>
            <a:ext cx="4953000" cy="50292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Bilateral transpedicular - 13 gauge needles</a:t>
            </a:r>
          </a:p>
        </p:txBody>
      </p:sp>
      <p:pic>
        <p:nvPicPr>
          <p:cNvPr id="662531" name="Picture 3" descr="exp00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887" t="5307"/>
          <a:stretch>
            <a:fillRect/>
          </a:stretch>
        </p:blipFill>
        <p:spPr>
          <a:xfrm>
            <a:off x="-4459" y="2057400"/>
            <a:ext cx="4973970" cy="4800600"/>
          </a:xfrm>
          <a:noFill/>
          <a:ln/>
        </p:spPr>
      </p:pic>
      <p:pic>
        <p:nvPicPr>
          <p:cNvPr id="662532" name="Picture 4" descr="exp00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4796"/>
          <a:stretch>
            <a:fillRect/>
          </a:stretch>
        </p:blipFill>
        <p:spPr>
          <a:xfrm>
            <a:off x="4267199" y="2057400"/>
            <a:ext cx="4882359" cy="4800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Right guide needle cement injection</a:t>
            </a:r>
          </a:p>
        </p:txBody>
      </p:sp>
      <p:pic>
        <p:nvPicPr>
          <p:cNvPr id="666627" name="Picture 3" descr="exp001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-1887" t="3420"/>
          <a:stretch>
            <a:fillRect/>
          </a:stretch>
        </p:blipFill>
        <p:spPr>
          <a:xfrm>
            <a:off x="-86248" y="1981200"/>
            <a:ext cx="5144756" cy="4876800"/>
          </a:xfrm>
          <a:noFill/>
          <a:ln/>
        </p:spPr>
      </p:pic>
      <p:pic>
        <p:nvPicPr>
          <p:cNvPr id="666628" name="Picture 4" descr="exp00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2713"/>
          <a:stretch>
            <a:fillRect/>
          </a:stretch>
        </p:blipFill>
        <p:spPr>
          <a:xfrm>
            <a:off x="4267200" y="1981200"/>
            <a:ext cx="4876800" cy="489690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Left guide needle cement injection</a:t>
            </a:r>
          </a:p>
        </p:txBody>
      </p:sp>
      <p:pic>
        <p:nvPicPr>
          <p:cNvPr id="668675" name="Picture 3" descr="exp00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887" t="5307"/>
          <a:stretch>
            <a:fillRect/>
          </a:stretch>
        </p:blipFill>
        <p:spPr>
          <a:xfrm>
            <a:off x="0" y="1905000"/>
            <a:ext cx="5029200" cy="5006304"/>
          </a:xfrm>
          <a:noFill/>
          <a:ln/>
        </p:spPr>
      </p:pic>
      <p:pic>
        <p:nvPicPr>
          <p:cNvPr id="668676" name="Picture 4" descr="exp00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4167" t="4796"/>
          <a:stretch>
            <a:fillRect/>
          </a:stretch>
        </p:blipFill>
        <p:spPr>
          <a:xfrm>
            <a:off x="4419600" y="1905000"/>
            <a:ext cx="4724400" cy="4998174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2800" dirty="0"/>
              <a:t>7 mL cement</a:t>
            </a:r>
            <a:endParaRPr lang="en-US" dirty="0"/>
          </a:p>
        </p:txBody>
      </p:sp>
      <p:pic>
        <p:nvPicPr>
          <p:cNvPr id="670723" name="Picture 3" descr="exp00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3774" t="5307"/>
          <a:stretch>
            <a:fillRect/>
          </a:stretch>
        </p:blipFill>
        <p:spPr>
          <a:xfrm>
            <a:off x="82084" y="1981200"/>
            <a:ext cx="4947116" cy="4944502"/>
          </a:xfrm>
          <a:noFill/>
          <a:ln/>
        </p:spPr>
      </p:pic>
      <p:pic>
        <p:nvPicPr>
          <p:cNvPr id="670724" name="Picture 4" descr="exp00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2713"/>
          <a:stretch>
            <a:fillRect/>
          </a:stretch>
        </p:blipFill>
        <p:spPr>
          <a:xfrm>
            <a:off x="4267199" y="1981200"/>
            <a:ext cx="4856131" cy="4876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7 mL </a:t>
            </a:r>
            <a:r>
              <a:rPr lang="en-US" sz="2800" dirty="0" smtClean="0"/>
              <a:t>cement CT scan</a:t>
            </a:r>
            <a:endParaRPr lang="en-US" sz="2800" dirty="0"/>
          </a:p>
        </p:txBody>
      </p:sp>
      <p:pic>
        <p:nvPicPr>
          <p:cNvPr id="672771" name="Picture 3" descr="exp013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887" t="3774"/>
          <a:stretch>
            <a:fillRect/>
          </a:stretch>
        </p:blipFill>
        <p:spPr>
          <a:xfrm>
            <a:off x="-10459" y="1981200"/>
            <a:ext cx="4972424" cy="4876800"/>
          </a:xfrm>
          <a:noFill/>
          <a:ln/>
        </p:spPr>
      </p:pic>
      <p:pic>
        <p:nvPicPr>
          <p:cNvPr id="672772" name="Picture 4" descr="exp02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2083" t="2713"/>
          <a:stretch>
            <a:fillRect/>
          </a:stretch>
        </p:blipFill>
        <p:spPr>
          <a:xfrm>
            <a:off x="4343400" y="1981200"/>
            <a:ext cx="4800600" cy="492214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92 year old woman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/>
              <a:t>Before &amp; after L2 Vertebroplasty</a:t>
            </a:r>
          </a:p>
        </p:txBody>
      </p:sp>
      <p:pic>
        <p:nvPicPr>
          <p:cNvPr id="674820" name="Picture 4" descr="exp000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3367"/>
          <a:stretch>
            <a:fillRect/>
          </a:stretch>
        </p:blipFill>
        <p:spPr>
          <a:xfrm>
            <a:off x="0" y="1338764"/>
            <a:ext cx="4495800" cy="5559215"/>
          </a:xfrm>
          <a:noFill/>
          <a:ln/>
        </p:spPr>
      </p:pic>
      <p:pic>
        <p:nvPicPr>
          <p:cNvPr id="674819" name="Picture 3" descr="exp024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4687"/>
          <a:stretch>
            <a:fillRect/>
          </a:stretch>
        </p:blipFill>
        <p:spPr>
          <a:xfrm>
            <a:off x="4267200" y="1366133"/>
            <a:ext cx="4876800" cy="5491868"/>
          </a:xfrm>
          <a:noFill/>
          <a:ln/>
        </p:spPr>
      </p:pic>
      <p:sp>
        <p:nvSpPr>
          <p:cNvPr id="5" name="Left Arrow 4"/>
          <p:cNvSpPr/>
          <p:nvPr/>
        </p:nvSpPr>
        <p:spPr>
          <a:xfrm>
            <a:off x="2667000" y="4191000"/>
            <a:ext cx="45720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Follow up with advanced imaging</a:t>
            </a:r>
            <a:endParaRPr lang="en-US" sz="2400" dirty="0"/>
          </a:p>
        </p:txBody>
      </p:sp>
      <p:pic>
        <p:nvPicPr>
          <p:cNvPr id="4" name="Content Placeholder 3" descr="QUIGGINS,WALTER L.Ser1.Im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473" y="1219201"/>
            <a:ext cx="9075528" cy="5613084"/>
          </a:xfr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Downward Spiral of VCFs</a:t>
            </a:r>
          </a:p>
        </p:txBody>
      </p:sp>
      <p:pic>
        <p:nvPicPr>
          <p:cNvPr id="275459" name="Picture 3" descr="kyphon-downward_spir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6338" y="1181100"/>
            <a:ext cx="6799262" cy="501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Deformity due to VCFs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79438" y="1271588"/>
            <a:ext cx="3995737" cy="4748212"/>
          </a:xfrm>
        </p:spPr>
        <p:txBody>
          <a:bodyPr>
            <a:normAutofit lnSpcReduction="10000"/>
          </a:bodyPr>
          <a:lstStyle/>
          <a:p>
            <a:pPr marL="290513" indent="-290513">
              <a:lnSpc>
                <a:spcPct val="90000"/>
              </a:lnSpc>
            </a:pPr>
            <a:r>
              <a:rPr lang="en-US" sz="1900" dirty="0"/>
              <a:t>Chronic, debilitating pain</a:t>
            </a:r>
            <a:r>
              <a:rPr lang="en-US" sz="1900" baseline="30000" dirty="0"/>
              <a:t>1-4</a:t>
            </a:r>
          </a:p>
          <a:p>
            <a:pPr marL="290513" indent="-290513">
              <a:lnSpc>
                <a:spcPct val="90000"/>
              </a:lnSpc>
            </a:pPr>
            <a:r>
              <a:rPr lang="en-US" sz="1900" dirty="0"/>
              <a:t>Decreased lung function        (VC, FEV1)</a:t>
            </a:r>
            <a:r>
              <a:rPr lang="en-US" sz="1900" baseline="30000" dirty="0"/>
              <a:t>4-6</a:t>
            </a:r>
          </a:p>
          <a:p>
            <a:pPr marL="290513" indent="-290513">
              <a:lnSpc>
                <a:spcPct val="90000"/>
              </a:lnSpc>
            </a:pPr>
            <a:r>
              <a:rPr lang="en-US" sz="1900" dirty="0"/>
              <a:t>Impaired physical function</a:t>
            </a:r>
            <a:r>
              <a:rPr lang="en-US" sz="1900" baseline="30000" dirty="0"/>
              <a:t>1,4,7-9</a:t>
            </a:r>
          </a:p>
          <a:p>
            <a:pPr marL="290513" indent="-290513">
              <a:lnSpc>
                <a:spcPct val="90000"/>
              </a:lnSpc>
            </a:pPr>
            <a:r>
              <a:rPr lang="en-US" sz="1900" dirty="0"/>
              <a:t>Impaired gait or poor balance</a:t>
            </a:r>
            <a:r>
              <a:rPr lang="en-US" sz="1900" baseline="30000" dirty="0"/>
              <a:t>2,10,11</a:t>
            </a:r>
          </a:p>
          <a:p>
            <a:pPr marL="290513" indent="-290513">
              <a:lnSpc>
                <a:spcPct val="90000"/>
              </a:lnSpc>
            </a:pPr>
            <a:r>
              <a:rPr lang="en-US" sz="1900" dirty="0"/>
              <a:t>Early satiety, gastric distress</a:t>
            </a:r>
            <a:r>
              <a:rPr lang="en-US" sz="1900" baseline="30000" dirty="0"/>
              <a:t>1</a:t>
            </a:r>
          </a:p>
          <a:p>
            <a:pPr marL="290513" indent="-290513">
              <a:lnSpc>
                <a:spcPct val="90000"/>
              </a:lnSpc>
            </a:pPr>
            <a:r>
              <a:rPr lang="en-US" sz="1900" dirty="0"/>
              <a:t>Sleep disorders</a:t>
            </a:r>
            <a:r>
              <a:rPr lang="en-US" sz="1900" baseline="30000" dirty="0"/>
              <a:t>1</a:t>
            </a:r>
          </a:p>
          <a:p>
            <a:pPr marL="290513" indent="-290513">
              <a:lnSpc>
                <a:spcPct val="90000"/>
              </a:lnSpc>
            </a:pPr>
            <a:r>
              <a:rPr lang="en-US" sz="1900" dirty="0"/>
              <a:t>Decreased Activities of         Daily Living (ADL)</a:t>
            </a:r>
            <a:r>
              <a:rPr lang="en-US" sz="1900" baseline="30000" dirty="0"/>
              <a:t>1,2,9</a:t>
            </a:r>
          </a:p>
          <a:p>
            <a:pPr marL="290513" indent="-290513">
              <a:lnSpc>
                <a:spcPct val="90000"/>
              </a:lnSpc>
            </a:pPr>
            <a:r>
              <a:rPr lang="en-US" sz="1900" dirty="0"/>
              <a:t>Increased dependence on family members and friends</a:t>
            </a:r>
            <a:r>
              <a:rPr lang="en-US" sz="1900" baseline="30000" dirty="0"/>
              <a:t>2</a:t>
            </a:r>
          </a:p>
          <a:p>
            <a:pPr marL="290513" indent="-290513">
              <a:lnSpc>
                <a:spcPct val="90000"/>
              </a:lnSpc>
            </a:pPr>
            <a:r>
              <a:rPr lang="en-US" sz="1900" dirty="0"/>
              <a:t>Clinical anxiety and/or depression</a:t>
            </a:r>
            <a:r>
              <a:rPr lang="en-US" sz="1900" baseline="30000" dirty="0"/>
              <a:t>1,2</a:t>
            </a:r>
          </a:p>
          <a:p>
            <a:pPr marL="290513" indent="-290513">
              <a:lnSpc>
                <a:spcPct val="90000"/>
              </a:lnSpc>
            </a:pPr>
            <a:r>
              <a:rPr lang="en-US" sz="1900" dirty="0"/>
              <a:t>Future fracture risk</a:t>
            </a:r>
            <a:r>
              <a:rPr lang="en-US" sz="1900" baseline="30000" dirty="0"/>
              <a:t>12-16</a:t>
            </a:r>
          </a:p>
          <a:p>
            <a:pPr marL="290513" indent="-290513">
              <a:lnSpc>
                <a:spcPct val="90000"/>
              </a:lnSpc>
            </a:pPr>
            <a:r>
              <a:rPr lang="en-US" sz="1900" dirty="0"/>
              <a:t>Increased mortality</a:t>
            </a:r>
            <a:r>
              <a:rPr lang="en-US" sz="1900" baseline="30000" dirty="0"/>
              <a:t>17-18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62475" y="1643063"/>
            <a:ext cx="3910013" cy="4090987"/>
            <a:chOff x="2856" y="1035"/>
            <a:chExt cx="2463" cy="2577"/>
          </a:xfrm>
        </p:grpSpPr>
        <p:pic>
          <p:nvPicPr>
            <p:cNvPr id="277509" name="Picture 2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6" y="1035"/>
              <a:ext cx="2463" cy="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7510" name="Text Box 12"/>
            <p:cNvSpPr txBox="1">
              <a:spLocks noChangeArrowheads="1"/>
            </p:cNvSpPr>
            <p:nvPr/>
          </p:nvSpPr>
          <p:spPr bwMode="auto">
            <a:xfrm>
              <a:off x="3242" y="3381"/>
              <a:ext cx="6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dirty="0"/>
                <a:t>Normal</a:t>
              </a:r>
            </a:p>
          </p:txBody>
        </p:sp>
        <p:sp>
          <p:nvSpPr>
            <p:cNvPr id="277511" name="Text Box 13"/>
            <p:cNvSpPr txBox="1">
              <a:spLocks noChangeArrowheads="1"/>
            </p:cNvSpPr>
            <p:nvPr/>
          </p:nvSpPr>
          <p:spPr bwMode="auto">
            <a:xfrm>
              <a:off x="4400" y="3381"/>
              <a:ext cx="7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dirty="0"/>
                <a:t>Kyphotic</a:t>
              </a:r>
            </a:p>
          </p:txBody>
        </p:sp>
      </p:grpSp>
      <p:sp>
        <p:nvSpPr>
          <p:cNvPr id="49160" name="Text Box 11"/>
          <p:cNvSpPr txBox="1">
            <a:spLocks noChangeArrowheads="1"/>
          </p:cNvSpPr>
          <p:nvPr/>
        </p:nvSpPr>
        <p:spPr bwMode="auto">
          <a:xfrm>
            <a:off x="1828800" y="6315075"/>
            <a:ext cx="5567363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200" dirty="0">
                <a:solidFill>
                  <a:schemeClr val="bg2"/>
                </a:solidFill>
                <a:latin typeface="Times" pitchFamily="18" charset="0"/>
              </a:rPr>
              <a:t>1</a:t>
            </a:r>
            <a:r>
              <a:rPr lang="en-US" sz="1000" dirty="0">
                <a:solidFill>
                  <a:schemeClr val="bg2"/>
                </a:solidFill>
                <a:latin typeface="Times" pitchFamily="18" charset="0"/>
              </a:rPr>
              <a:t>) Silverman 1992.  2) Gold 1996.  3) Nevitt 1998.  4) Plujim 2000.  5) Leech 1990.  6) Schlaich 1998.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000" dirty="0">
                <a:solidFill>
                  <a:schemeClr val="bg2"/>
                </a:solidFill>
                <a:latin typeface="Times" pitchFamily="18" charset="0"/>
              </a:rPr>
              <a:t>7) Lyles 1993.  8) Greendale 2000.  9) Silverman 2001.  10) Gold 2004.  11) Sinaki 2004.  12) Ross 1991.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000" dirty="0">
                <a:solidFill>
                  <a:schemeClr val="bg2"/>
                </a:solidFill>
                <a:latin typeface="Times" pitchFamily="18" charset="0"/>
              </a:rPr>
              <a:t>13) Ross 1993.  14) Lindsay 2001.  15) Lunt 2003.  16) Lindsay 2005.  17) Kado 1999.  18) Kado 2003.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54307" name="Rectangle 3"/>
          <p:cNvSpPr>
            <a:spLocks noGrp="1" noChangeArrowheads="1"/>
          </p:cNvSpPr>
          <p:nvPr>
            <p:ph idx="1"/>
          </p:nvPr>
        </p:nvSpPr>
        <p:spPr>
          <a:xfrm>
            <a:off x="538163" y="1314450"/>
            <a:ext cx="7853362" cy="4864100"/>
          </a:xfrm>
        </p:spPr>
        <p:txBody>
          <a:bodyPr/>
          <a:lstStyle/>
          <a:p>
            <a:pPr>
              <a:lnSpc>
                <a:spcPct val="105000"/>
              </a:lnSpc>
            </a:pPr>
            <a:r>
              <a:rPr lang="en-US" sz="2300" dirty="0"/>
              <a:t>Osteoporosis affects a significant proportion of the global population, particularly postmenopausal women </a:t>
            </a:r>
          </a:p>
          <a:p>
            <a:pPr>
              <a:lnSpc>
                <a:spcPct val="105000"/>
              </a:lnSpc>
            </a:pPr>
            <a:r>
              <a:rPr lang="en-US" sz="2300" dirty="0"/>
              <a:t>Vertebral compression fractures (VCFs) are a common result of poor bone quality due to osteoporosis, steroids, and cancer – yet most are not brought to clinical attention</a:t>
            </a:r>
          </a:p>
          <a:p>
            <a:pPr>
              <a:lnSpc>
                <a:spcPct val="105000"/>
              </a:lnSpc>
            </a:pPr>
            <a:r>
              <a:rPr lang="en-US" sz="2300" dirty="0"/>
              <a:t>VCFs cause many detrimental health consequences independent of pain that are associated with the resulting spinal deformity </a:t>
            </a:r>
            <a:r>
              <a:rPr lang="en-US" sz="1900" dirty="0"/>
              <a:t>(downward spiral: physical, social, psychological)</a:t>
            </a:r>
          </a:p>
          <a:p>
            <a:pPr>
              <a:lnSpc>
                <a:spcPct val="105000"/>
              </a:lnSpc>
            </a:pPr>
            <a:r>
              <a:rPr lang="en-US" sz="2300" dirty="0"/>
              <a:t>VCFs significantly increase mortality rate, specifically pulmonary morbidity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4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4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0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(cont.)</a:t>
            </a:r>
          </a:p>
        </p:txBody>
      </p:sp>
      <p:sp>
        <p:nvSpPr>
          <p:cNvPr id="356355" name="Rectangle 3"/>
          <p:cNvSpPr>
            <a:spLocks noGrp="1" noChangeArrowheads="1"/>
          </p:cNvSpPr>
          <p:nvPr>
            <p:ph idx="1"/>
          </p:nvPr>
        </p:nvSpPr>
        <p:spPr>
          <a:xfrm>
            <a:off x="538163" y="1314450"/>
            <a:ext cx="7853362" cy="4864100"/>
          </a:xfrm>
        </p:spPr>
        <p:txBody>
          <a:bodyPr/>
          <a:lstStyle/>
          <a:p>
            <a:pPr>
              <a:lnSpc>
                <a:spcPct val="105000"/>
              </a:lnSpc>
            </a:pPr>
            <a:r>
              <a:rPr lang="en-US" sz="2300" dirty="0"/>
              <a:t>Diagnose VCFs as early as possible to prevent further progression of spinal deformity and the associated consequences</a:t>
            </a:r>
          </a:p>
          <a:p>
            <a:pPr>
              <a:lnSpc>
                <a:spcPct val="105000"/>
              </a:lnSpc>
            </a:pPr>
            <a:r>
              <a:rPr lang="en-US" sz="2300" dirty="0"/>
              <a:t>Non-surgical management does not treat the resulting deformity from VCFs</a:t>
            </a:r>
          </a:p>
          <a:p>
            <a:pPr>
              <a:lnSpc>
                <a:spcPct val="105000"/>
              </a:lnSpc>
            </a:pPr>
            <a:r>
              <a:rPr lang="en-US" sz="2300" dirty="0"/>
              <a:t>Patients with recent VCFs with axial pain, tenderness that lessens with recumbency, and abnormal MRI could benefit from minimally-invasive surgical intervention such vertebroplasty or balloon kyphoplasty</a:t>
            </a:r>
          </a:p>
          <a:p>
            <a:pPr>
              <a:lnSpc>
                <a:spcPct val="105000"/>
              </a:lnSpc>
            </a:pPr>
            <a:r>
              <a:rPr lang="en-US" sz="2300" dirty="0"/>
              <a:t>Balloon kyphoplasty can provide fracture stabilization and the potential correction of spinal deformity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6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6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6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6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5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Thank You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snow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814" y="1600200"/>
            <a:ext cx="9086397" cy="52578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sndAc>
          <p:stSnd>
            <p:snd r:embed="rId2" name="drumroll.wav"/>
          </p:stSnd>
        </p:sndAc>
      </p:transition>
    </mc:Choice>
    <mc:Fallback>
      <p:transition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1"/>
            <a:ext cx="4040188" cy="457200"/>
          </a:xfrm>
        </p:spPr>
        <p:txBody>
          <a:bodyPr/>
          <a:lstStyle/>
          <a:p>
            <a:r>
              <a:rPr lang="en-US" dirty="0" smtClean="0"/>
              <a:t>Initial x ray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5025" y="1"/>
            <a:ext cx="4041775" cy="533400"/>
          </a:xfrm>
        </p:spPr>
        <p:txBody>
          <a:bodyPr/>
          <a:lstStyle/>
          <a:p>
            <a:r>
              <a:rPr lang="en-US" dirty="0" smtClean="0"/>
              <a:t>Office visit 4 weeks later </a:t>
            </a:r>
          </a:p>
        </p:txBody>
      </p:sp>
      <p:pic>
        <p:nvPicPr>
          <p:cNvPr id="8" name="Content Placeholder 7" descr="QUIGGINS,WALTER L.Ser7192.Img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-23841" y="932937"/>
            <a:ext cx="4766426" cy="5925063"/>
          </a:xfrm>
        </p:spPr>
      </p:pic>
      <p:pic>
        <p:nvPicPr>
          <p:cNvPr id="9" name="Content Placeholder 8" descr="QUIGGINS,WALTER L.Ser1.Img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00797" y="921982"/>
            <a:ext cx="4756365" cy="5936018"/>
          </a:xfrm>
        </p:spPr>
      </p:pic>
      <p:sp>
        <p:nvSpPr>
          <p:cNvPr id="10" name="Left Arrow 9"/>
          <p:cNvSpPr/>
          <p:nvPr/>
        </p:nvSpPr>
        <p:spPr>
          <a:xfrm>
            <a:off x="2438400" y="2819400"/>
            <a:ext cx="609600" cy="381000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>
            <a:off x="2743200" y="3810000"/>
            <a:ext cx="609600" cy="381000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eft Arrow 11"/>
          <p:cNvSpPr/>
          <p:nvPr/>
        </p:nvSpPr>
        <p:spPr>
          <a:xfrm>
            <a:off x="7010400" y="3657600"/>
            <a:ext cx="609600" cy="381000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eft Arrow 12"/>
          <p:cNvSpPr/>
          <p:nvPr/>
        </p:nvSpPr>
        <p:spPr>
          <a:xfrm>
            <a:off x="7239000" y="4648200"/>
            <a:ext cx="685800" cy="381000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Epidemiology of Vertebral Compression Fracture (VCF)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800600"/>
          </a:xfrm>
        </p:spPr>
        <p:txBody>
          <a:bodyPr/>
          <a:lstStyle/>
          <a:p>
            <a:r>
              <a:rPr lang="en-US" dirty="0" smtClean="0"/>
              <a:t>750,000 new vertebral fractures in the US (1)</a:t>
            </a:r>
          </a:p>
          <a:p>
            <a:r>
              <a:rPr lang="en-US" dirty="0" smtClean="0"/>
              <a:t>25% of persons over 50 y/o will sustain a fracture in their lifetime (1)</a:t>
            </a:r>
          </a:p>
          <a:p>
            <a:r>
              <a:rPr lang="en-US" dirty="0" smtClean="0"/>
              <a:t>Baby boomers are one of the fastest growing segments of our population</a:t>
            </a:r>
          </a:p>
          <a:p>
            <a:r>
              <a:rPr lang="en-US" dirty="0" smtClean="0"/>
              <a:t>Approximately 2/3 of VCF go undiagnosed (2)</a:t>
            </a:r>
          </a:p>
          <a:p>
            <a:r>
              <a:rPr lang="en-US" dirty="0" smtClean="0"/>
              <a:t>Treatment cost exceed 17 billion ((just below that of heart disease19 billion) 3)</a:t>
            </a:r>
            <a:endParaRPr lang="en-US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Epidemiology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Obesity is protective against fractures (finally something that benefits horizontally gifted)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Risk factors include: advanced age, female gender, Caucasian, fall risk, recent fracture,  multiple fractures in first degree relative, alcohol &amp; tobacco use, early menopause, low body weight, decrease calcium or vitamin D</a:t>
            </a:r>
            <a:endParaRPr lang="en-US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7772400" cy="11398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Increased Future Fracture Risk</a:t>
            </a:r>
            <a:br>
              <a:rPr lang="en-US" sz="2400" dirty="0"/>
            </a:br>
            <a:r>
              <a:rPr lang="en-US" sz="2400" dirty="0"/>
              <a:t>with Prior VCF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3875" y="1444625"/>
            <a:ext cx="3360738" cy="45307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After first VCF, risk of a subsequent VCF is increased</a:t>
            </a:r>
            <a:r>
              <a:rPr lang="en-US" baseline="30000" dirty="0"/>
              <a:t> 1</a:t>
            </a:r>
          </a:p>
          <a:p>
            <a:pPr marL="620713" lvl="1" indent="-276225"/>
            <a:r>
              <a:rPr lang="en-US" dirty="0"/>
              <a:t>5-fold after first VCF</a:t>
            </a:r>
          </a:p>
          <a:p>
            <a:pPr marL="620713" lvl="1" indent="-276225"/>
            <a:r>
              <a:rPr lang="en-US" dirty="0"/>
              <a:t>12-fold after &gt; 2 VCFs</a:t>
            </a:r>
          </a:p>
          <a:p>
            <a:pPr marL="620713" lvl="1" indent="-276225"/>
            <a:r>
              <a:rPr lang="en-US" dirty="0"/>
              <a:t>75-fold after &gt; 2 VCFs and low bone mass </a:t>
            </a:r>
            <a:r>
              <a:rPr lang="en-US" sz="1600" dirty="0"/>
              <a:t>(below the 33rd percentile)</a:t>
            </a:r>
          </a:p>
        </p:txBody>
      </p:sp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2292350" y="6254750"/>
            <a:ext cx="499745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marL="231775" indent="-231775">
              <a:buFontTx/>
              <a:buAutoNum type="arabicPeriod"/>
            </a:pPr>
            <a:r>
              <a:rPr lang="en-US" sz="1400" dirty="0">
                <a:solidFill>
                  <a:schemeClr val="bg2"/>
                </a:solidFill>
                <a:latin typeface="Times New Roman" pitchFamily="18" charset="0"/>
              </a:rPr>
              <a:t>Ross PD, et al. </a:t>
            </a:r>
            <a:r>
              <a:rPr lang="en-US" sz="1400" i="1" dirty="0">
                <a:solidFill>
                  <a:schemeClr val="bg2"/>
                </a:solidFill>
                <a:latin typeface="Times New Roman" pitchFamily="18" charset="0"/>
              </a:rPr>
              <a:t>Ann Intern Med.</a:t>
            </a:r>
            <a:r>
              <a:rPr lang="en-US" sz="1400" dirty="0">
                <a:solidFill>
                  <a:schemeClr val="bg2"/>
                </a:solidFill>
                <a:latin typeface="Times New Roman" pitchFamily="18" charset="0"/>
              </a:rPr>
              <a:t> 1991;114:919-923.</a:t>
            </a:r>
          </a:p>
          <a:p>
            <a:pPr marL="231775" indent="-231775">
              <a:buFontTx/>
              <a:buAutoNum type="arabicPeriod"/>
            </a:pPr>
            <a:r>
              <a:rPr lang="en-US" sz="1400" dirty="0">
                <a:solidFill>
                  <a:schemeClr val="bg2"/>
                </a:solidFill>
                <a:latin typeface="Times New Roman" pitchFamily="18" charset="0"/>
              </a:rPr>
              <a:t>Lindsay R, et al. </a:t>
            </a:r>
            <a:r>
              <a:rPr lang="en-US" sz="1400" i="1" dirty="0">
                <a:solidFill>
                  <a:schemeClr val="bg2"/>
                </a:solidFill>
                <a:latin typeface="Times New Roman" pitchFamily="18" charset="0"/>
              </a:rPr>
              <a:t>JAMA Int. </a:t>
            </a:r>
            <a:r>
              <a:rPr lang="en-US" sz="1400" dirty="0">
                <a:solidFill>
                  <a:schemeClr val="bg2"/>
                </a:solidFill>
                <a:latin typeface="Times New Roman" pitchFamily="18" charset="0"/>
              </a:rPr>
              <a:t>2001;285(3):320-323.</a:t>
            </a:r>
          </a:p>
        </p:txBody>
      </p:sp>
      <p:pic>
        <p:nvPicPr>
          <p:cNvPr id="245765" name="Picture 5" descr="Fig 04_S_Increased Future_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1613" y="1576388"/>
            <a:ext cx="4478337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 Randomized Trial of Vertebroplasty for Osteoporotic Spinal Fractures</a:t>
            </a:r>
          </a:p>
        </p:txBody>
      </p:sp>
      <p:sp>
        <p:nvSpPr>
          <p:cNvPr id="7434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1813 patients screened, 1682 patients excluded</a:t>
            </a:r>
          </a:p>
          <a:p>
            <a:r>
              <a:rPr lang="en-US" sz="2400" dirty="0"/>
              <a:t>Trial designed for 250 patients, but only 131 enrolled</a:t>
            </a:r>
          </a:p>
          <a:p>
            <a:r>
              <a:rPr lang="en-US" sz="2400" dirty="0"/>
              <a:t>68 patients – vertebroplasty, 63 – SHAM</a:t>
            </a:r>
          </a:p>
          <a:p>
            <a:r>
              <a:rPr lang="en-US" sz="2400" dirty="0"/>
              <a:t>Patients included with fractures up to 12 months old,</a:t>
            </a:r>
          </a:p>
          <a:p>
            <a:pPr>
              <a:buFont typeface="Wingdings" pitchFamily="-32" charset="2"/>
              <a:buNone/>
            </a:pPr>
            <a:r>
              <a:rPr lang="en-US" sz="2400" dirty="0"/>
              <a:t>	neither MRI nor bone scan required</a:t>
            </a:r>
          </a:p>
          <a:p>
            <a:r>
              <a:rPr lang="en-US" sz="2400" dirty="0"/>
              <a:t>43 of 67 patients (64%) in vertebroplasty group and </a:t>
            </a:r>
          </a:p>
          <a:p>
            <a:pPr>
              <a:buFont typeface="Wingdings" pitchFamily="-32" charset="2"/>
              <a:buNone/>
            </a:pPr>
            <a:r>
              <a:rPr lang="en-US" sz="2400" dirty="0"/>
              <a:t>	29 of 61 patients (48%) in SHAM group reported pain relief (P=0.06)</a:t>
            </a:r>
          </a:p>
          <a:p>
            <a:r>
              <a:rPr lang="en-US" sz="2400" dirty="0"/>
              <a:t>27 of 32 patients (84%) in SHAM group without pain relief crossed over to vertebroplasty group at 1 month</a:t>
            </a:r>
          </a:p>
          <a:p>
            <a:endParaRPr lang="en-US" sz="2400" dirty="0"/>
          </a:p>
          <a:p>
            <a:pPr algn="ctr">
              <a:buFont typeface="Wingdings" pitchFamily="-32" charset="2"/>
              <a:buNone/>
            </a:pPr>
            <a:r>
              <a:rPr lang="en-US" sz="2400" dirty="0"/>
              <a:t>Kallmes et. al., N Engl J Med, 2009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381</TotalTime>
  <Words>2250</Words>
  <Application>Microsoft Office PowerPoint</Application>
  <PresentationFormat>On-screen Show (4:3)</PresentationFormat>
  <Paragraphs>211</Paragraphs>
  <Slides>44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Technic</vt:lpstr>
      <vt:lpstr>Identification and Management of Vertebral Compression Fractures</vt:lpstr>
      <vt:lpstr>Case Study… X-ray in the ER after fall</vt:lpstr>
      <vt:lpstr>X ray in office after continuation pain x 4 weeks</vt:lpstr>
      <vt:lpstr>Follow up with advanced imaging</vt:lpstr>
      <vt:lpstr>PowerPoint Presentation</vt:lpstr>
      <vt:lpstr>Epidemiology of Vertebral Compression Fracture (VCF)</vt:lpstr>
      <vt:lpstr>Epidemiology continued</vt:lpstr>
      <vt:lpstr>Increased Future Fracture Risk with Prior VCF</vt:lpstr>
      <vt:lpstr>A Randomized Trial of Vertebroplasty for Osteoporotic Spinal Fractures</vt:lpstr>
      <vt:lpstr>A Randomized Trial of Vertebroplasty for Painful Osteoporotic Vertebral Fractures</vt:lpstr>
      <vt:lpstr>Identification of VCF’s</vt:lpstr>
      <vt:lpstr>What is the correct way to identify a VCF?</vt:lpstr>
      <vt:lpstr>Location of Vertebral Fractures</vt:lpstr>
      <vt:lpstr>Identification</vt:lpstr>
      <vt:lpstr>Sagittal cut of CT </vt:lpstr>
      <vt:lpstr>Coronal cut of CT </vt:lpstr>
      <vt:lpstr>Axial cut of CT scan</vt:lpstr>
      <vt:lpstr>MRI </vt:lpstr>
      <vt:lpstr>MRI T1</vt:lpstr>
      <vt:lpstr>MRI STIR (Short Tau Inversion Recovery)</vt:lpstr>
      <vt:lpstr>Axial cut MRI</vt:lpstr>
      <vt:lpstr>PowerPoint Presentation</vt:lpstr>
      <vt:lpstr>Use of bone scan imaging can be helpful to evaluate a large area at one sitting. However, the fracture must be at least 72 hours old to be detected. Generally is used with x ray or CT. Not a good stand alone test. Can be tolerated by the most claustrophobic patient.</vt:lpstr>
      <vt:lpstr>Bone Scan cone down</vt:lpstr>
      <vt:lpstr>Management of VCF</vt:lpstr>
      <vt:lpstr>Treatment guidelines American Academy of Orthopedic Surgeons</vt:lpstr>
      <vt:lpstr>This is a typical compression fracture patient</vt:lpstr>
      <vt:lpstr>PowerPoint Presentation</vt:lpstr>
      <vt:lpstr>Complications of “Conservative” Management</vt:lpstr>
      <vt:lpstr>Rationale for Surgical Management of Acute Vertebral Compression Fractures</vt:lpstr>
      <vt:lpstr>VCF Progression</vt:lpstr>
      <vt:lpstr>92 year old woman case study</vt:lpstr>
      <vt:lpstr>Acute L2 vertebral compression fracture (VCF)</vt:lpstr>
      <vt:lpstr>Bilateral transpedicular - 13 gauge needles</vt:lpstr>
      <vt:lpstr>Right guide needle cement injection</vt:lpstr>
      <vt:lpstr>Left guide needle cement injection</vt:lpstr>
      <vt:lpstr>7 mL cement</vt:lpstr>
      <vt:lpstr>7 mL cement CT scan</vt:lpstr>
      <vt:lpstr>92 year old woman Before &amp; after L2 Vertebroplasty</vt:lpstr>
      <vt:lpstr>Downward Spiral of VCFs</vt:lpstr>
      <vt:lpstr>Impact of Deformity due to VCFs</vt:lpstr>
      <vt:lpstr>Summary</vt:lpstr>
      <vt:lpstr>Summary (cont.)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Identification, Evaluation, and Management of Vertebral Compression Fractures</dc:title>
  <dc:creator>Christopher Hemmer</dc:creator>
  <cp:lastModifiedBy>user</cp:lastModifiedBy>
  <cp:revision>40</cp:revision>
  <dcterms:created xsi:type="dcterms:W3CDTF">2011-12-26T16:49:43Z</dcterms:created>
  <dcterms:modified xsi:type="dcterms:W3CDTF">2012-01-10T01:27:27Z</dcterms:modified>
</cp:coreProperties>
</file>